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822" r:id="rId3"/>
    <p:sldId id="825" r:id="rId4"/>
    <p:sldId id="826" r:id="rId5"/>
    <p:sldId id="823" r:id="rId6"/>
    <p:sldId id="824" r:id="rId7"/>
    <p:sldId id="338" r:id="rId8"/>
    <p:sldId id="341" r:id="rId9"/>
    <p:sldId id="340" r:id="rId10"/>
    <p:sldId id="263" r:id="rId11"/>
    <p:sldId id="285" r:id="rId12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57017" marR="0" indent="-457017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1pPr>
    <a:lvl2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2pPr>
    <a:lvl3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3pPr>
    <a:lvl4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4pPr>
    <a:lvl5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5pPr>
    <a:lvl6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6pPr>
    <a:lvl7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7pPr>
    <a:lvl8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8pPr>
    <a:lvl9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стороцкая Регина Игоревна" initials="РРИ" lastIdx="3" clrIdx="0">
    <p:extLst>
      <p:ext uri="{19B8F6BF-5375-455C-9EA6-DF929625EA0E}">
        <p15:presenceInfo xmlns:p15="http://schemas.microsoft.com/office/powerpoint/2012/main" userId="Ростороцкая Регина Игор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7DB0CA"/>
    <a:srgbClr val="003D7B"/>
    <a:srgbClr val="97C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6340" autoAdjust="0"/>
  </p:normalViewPr>
  <p:slideViewPr>
    <p:cSldViewPr snapToGrid="0">
      <p:cViewPr varScale="1">
        <p:scale>
          <a:sx n="113" d="100"/>
          <a:sy n="113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135489" latinLnBrk="0">
      <a:defRPr sz="1500">
        <a:latin typeface="+mj-lt"/>
        <a:ea typeface="+mj-ea"/>
        <a:cs typeface="+mj-cs"/>
        <a:sym typeface="Calibri"/>
      </a:defRPr>
    </a:lvl1pPr>
    <a:lvl2pPr indent="228600" defTabSz="1135489" latinLnBrk="0">
      <a:defRPr sz="1500">
        <a:latin typeface="+mj-lt"/>
        <a:ea typeface="+mj-ea"/>
        <a:cs typeface="+mj-cs"/>
        <a:sym typeface="Calibri"/>
      </a:defRPr>
    </a:lvl2pPr>
    <a:lvl3pPr indent="457200" defTabSz="1135489" latinLnBrk="0">
      <a:defRPr sz="1500">
        <a:latin typeface="+mj-lt"/>
        <a:ea typeface="+mj-ea"/>
        <a:cs typeface="+mj-cs"/>
        <a:sym typeface="Calibri"/>
      </a:defRPr>
    </a:lvl3pPr>
    <a:lvl4pPr indent="685800" defTabSz="1135489" latinLnBrk="0">
      <a:defRPr sz="1500">
        <a:latin typeface="+mj-lt"/>
        <a:ea typeface="+mj-ea"/>
        <a:cs typeface="+mj-cs"/>
        <a:sym typeface="Calibri"/>
      </a:defRPr>
    </a:lvl4pPr>
    <a:lvl5pPr indent="914400" defTabSz="1135489" latinLnBrk="0">
      <a:defRPr sz="1500">
        <a:latin typeface="+mj-lt"/>
        <a:ea typeface="+mj-ea"/>
        <a:cs typeface="+mj-cs"/>
        <a:sym typeface="Calibri"/>
      </a:defRPr>
    </a:lvl5pPr>
    <a:lvl6pPr indent="1143000" defTabSz="1135489" latinLnBrk="0">
      <a:defRPr sz="1500">
        <a:latin typeface="+mj-lt"/>
        <a:ea typeface="+mj-ea"/>
        <a:cs typeface="+mj-cs"/>
        <a:sym typeface="Calibri"/>
      </a:defRPr>
    </a:lvl6pPr>
    <a:lvl7pPr indent="1371600" defTabSz="1135489" latinLnBrk="0">
      <a:defRPr sz="1500">
        <a:latin typeface="+mj-lt"/>
        <a:ea typeface="+mj-ea"/>
        <a:cs typeface="+mj-cs"/>
        <a:sym typeface="Calibri"/>
      </a:defRPr>
    </a:lvl7pPr>
    <a:lvl8pPr indent="1600200" defTabSz="1135489" latinLnBrk="0">
      <a:defRPr sz="1500">
        <a:latin typeface="+mj-lt"/>
        <a:ea typeface="+mj-ea"/>
        <a:cs typeface="+mj-cs"/>
        <a:sym typeface="Calibri"/>
      </a:defRPr>
    </a:lvl8pPr>
    <a:lvl9pPr indent="1828800" defTabSz="1135489" latinLnBrk="0">
      <a:defRPr sz="15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2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90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28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249"/>
            <a:ext cx="12179300" cy="3284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284" y="3551732"/>
            <a:ext cx="4232292" cy="3300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81" y="189615"/>
            <a:ext cx="12109340" cy="669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432" y="991510"/>
            <a:ext cx="4288436" cy="60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8789" y="4801711"/>
            <a:ext cx="7312343" cy="566873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t>Текст заголовка</a:t>
            </a:r>
          </a:p>
        </p:txBody>
      </p:sp>
      <p:sp>
        <p:nvSpPr>
          <p:cNvPr id="104" name="Рисунок 2"/>
          <p:cNvSpPr>
            <a:spLocks noGrp="1"/>
          </p:cNvSpPr>
          <p:nvPr>
            <p:ph type="pic" sz="half" idx="13"/>
          </p:nvPr>
        </p:nvSpPr>
        <p:spPr>
          <a:xfrm>
            <a:off x="2388789" y="612915"/>
            <a:ext cx="7312343" cy="4115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8789" y="5368580"/>
            <a:ext cx="7312343" cy="8050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35749" y="274706"/>
            <a:ext cx="2742129" cy="585288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361" y="274706"/>
            <a:ext cx="8023267" cy="585288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525" y="1710133"/>
            <a:ext cx="10511495" cy="285340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1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525" y="4590526"/>
            <a:ext cx="10511495" cy="150053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5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7872" y="1826048"/>
            <a:ext cx="5179580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460" y="1681552"/>
            <a:ext cx="5155775" cy="82410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9" name="Текст 4"/>
          <p:cNvSpPr>
            <a:spLocks noGrp="1"/>
          </p:cNvSpPr>
          <p:nvPr>
            <p:ph type="body" sz="quarter" idx="13"/>
          </p:nvPr>
        </p:nvSpPr>
        <p:spPr>
          <a:xfrm>
            <a:off x="6169788" y="1681552"/>
            <a:ext cx="5181168" cy="82410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1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457306"/>
            <a:ext cx="3930704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19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1162" y="987652"/>
            <a:ext cx="6169791" cy="487475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3100"/>
            </a:lvl1pPr>
            <a:lvl2pPr marL="719379" indent="-262360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2pPr>
            <a:lvl3pPr marL="1222022" indent="-307990" defTabSz="914034">
              <a:lnSpc>
                <a:spcPct val="90000"/>
              </a:lnSpc>
              <a:spcBef>
                <a:spcPts val="1000"/>
              </a:spcBef>
              <a:defRPr sz="3100"/>
            </a:lvl3pPr>
            <a:lvl4pPr marL="1743879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4pPr>
            <a:lvl5pPr marL="2200898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4" name="Текст 3"/>
          <p:cNvSpPr>
            <a:spLocks noGrp="1"/>
          </p:cNvSpPr>
          <p:nvPr>
            <p:ph type="body" sz="quarter" idx="13"/>
          </p:nvPr>
        </p:nvSpPr>
        <p:spPr>
          <a:xfrm>
            <a:off x="839459" y="2057873"/>
            <a:ext cx="3930706" cy="381247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457306"/>
            <a:ext cx="3930704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203" name="Рисунок 2"/>
          <p:cNvSpPr>
            <a:spLocks noGrp="1"/>
          </p:cNvSpPr>
          <p:nvPr>
            <p:ph type="pic" sz="half" idx="13"/>
          </p:nvPr>
        </p:nvSpPr>
        <p:spPr>
          <a:xfrm>
            <a:off x="5181162" y="987652"/>
            <a:ext cx="6169791" cy="4874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460" y="2057874"/>
            <a:ext cx="3930704" cy="381247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1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1826048"/>
            <a:ext cx="10511495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"/>
          <p:cNvSpPr/>
          <p:nvPr/>
        </p:nvSpPr>
        <p:spPr>
          <a:xfrm>
            <a:off x="5283" y="1199"/>
            <a:ext cx="12168734" cy="685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indent="0" algn="l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3" name="Прямоугольник"/>
          <p:cNvSpPr/>
          <p:nvPr/>
        </p:nvSpPr>
        <p:spPr>
          <a:xfrm>
            <a:off x="-18909" y="-12424"/>
            <a:ext cx="12217118" cy="3960842"/>
          </a:xfrm>
          <a:prstGeom prst="rect">
            <a:avLst/>
          </a:prstGeom>
          <a:solidFill>
            <a:srgbClr val="023E7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indent="0" algn="l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2" y="-21228"/>
            <a:ext cx="5102222" cy="397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1" y="5141579"/>
            <a:ext cx="12109340" cy="66953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28882" y="1232813"/>
            <a:ext cx="6557369" cy="1470369"/>
          </a:xfrm>
          <a:prstGeom prst="rect">
            <a:avLst/>
          </a:prstGeom>
        </p:spPr>
        <p:txBody>
          <a:bodyPr/>
          <a:lstStyle>
            <a:lvl1pPr algn="r" defTabSz="457189">
              <a:defRPr sz="2300">
                <a:solidFill>
                  <a:srgbClr val="FFFFFF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27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232" y="4928510"/>
            <a:ext cx="4288436" cy="60778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1490" y="365209"/>
            <a:ext cx="2627877" cy="5813184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2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365209"/>
            <a:ext cx="7731281" cy="5813184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3404" y="3602871"/>
            <a:ext cx="9140430" cy="1656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1pPr>
            <a:lvl2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2pPr>
            <a:lvl3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3pPr>
            <a:lvl4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4pPr>
            <a:lvl5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9149" y="6206299"/>
            <a:ext cx="319351" cy="300103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4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520" y="1600571"/>
            <a:ext cx="10968199" cy="452701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2708" y="4407922"/>
            <a:ext cx="10359153" cy="1362391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defRPr sz="53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2708" y="2907387"/>
            <a:ext cx="10359153" cy="1500538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6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361" y="1600571"/>
            <a:ext cx="5382699" cy="4527013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800"/>
              </a:spcBef>
              <a:defRPr sz="3700"/>
            </a:lvl1pPr>
            <a:lvl2pPr marL="1062340" indent="-452802" defTabSz="914400">
              <a:spcBef>
                <a:spcPts val="800"/>
              </a:spcBef>
              <a:defRPr sz="3700"/>
            </a:lvl2pPr>
            <a:lvl3pPr marL="1650530" indent="-431450" defTabSz="914400">
              <a:spcBef>
                <a:spcPts val="800"/>
              </a:spcBef>
              <a:defRPr sz="3700"/>
            </a:lvl3pPr>
            <a:lvl4pPr marL="2316346" indent="-487727" defTabSz="914400">
              <a:spcBef>
                <a:spcPts val="800"/>
              </a:spcBef>
              <a:defRPr sz="3700"/>
            </a:lvl4pPr>
            <a:lvl5pPr marL="2925884" indent="-487727" defTabSz="914400">
              <a:spcBef>
                <a:spcPts val="800"/>
              </a:spcBef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361" y="1535468"/>
            <a:ext cx="5384816" cy="63991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spcBef>
                <a:spcPts val="700"/>
              </a:spcBef>
              <a:buSzTx/>
              <a:buFontTx/>
              <a:buNone/>
              <a:defRPr sz="3100" b="1"/>
            </a:lvl1pPr>
            <a:lvl2pPr marL="0" indent="0" defTabSz="914400">
              <a:spcBef>
                <a:spcPts val="700"/>
              </a:spcBef>
              <a:buSzTx/>
              <a:buFontTx/>
              <a:buNone/>
              <a:defRPr sz="3100" b="1"/>
            </a:lvl2pPr>
            <a:lvl3pPr marL="0" indent="0" defTabSz="914400">
              <a:spcBef>
                <a:spcPts val="700"/>
              </a:spcBef>
              <a:buSzTx/>
              <a:buFontTx/>
              <a:buNone/>
              <a:defRPr sz="3100" b="1"/>
            </a:lvl3pPr>
            <a:lvl4pPr marL="0" indent="0" defTabSz="914400">
              <a:spcBef>
                <a:spcPts val="700"/>
              </a:spcBef>
              <a:buSzTx/>
              <a:buFontTx/>
              <a:buNone/>
              <a:defRPr sz="3100" b="1"/>
            </a:lvl4pPr>
            <a:lvl5pPr marL="0" indent="0" defTabSz="914400">
              <a:spcBef>
                <a:spcPts val="700"/>
              </a:spcBef>
              <a:buSzTx/>
              <a:buFontTx/>
              <a:buNone/>
              <a:defRPr sz="31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Текст 4"/>
          <p:cNvSpPr>
            <a:spLocks noGrp="1"/>
          </p:cNvSpPr>
          <p:nvPr>
            <p:ph type="body" sz="quarter" idx="13"/>
          </p:nvPr>
        </p:nvSpPr>
        <p:spPr>
          <a:xfrm>
            <a:off x="6190958" y="1535467"/>
            <a:ext cx="5386933" cy="639916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2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383" y="273113"/>
            <a:ext cx="4009517" cy="116232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20000"/>
              </a:lnSpc>
              <a:defRPr sz="1500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4871" y="273127"/>
            <a:ext cx="6813007" cy="585447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1" name="Текст 3"/>
          <p:cNvSpPr>
            <a:spLocks noGrp="1"/>
          </p:cNvSpPr>
          <p:nvPr>
            <p:ph type="body" sz="half" idx="13"/>
          </p:nvPr>
        </p:nvSpPr>
        <p:spPr>
          <a:xfrm>
            <a:off x="609383" y="1435433"/>
            <a:ext cx="4009517" cy="4692157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8784" y="4801713"/>
            <a:ext cx="7312343" cy="566874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20000"/>
              </a:lnSpc>
              <a:defRPr sz="1500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0" name="Рисунок 2"/>
          <p:cNvSpPr>
            <a:spLocks noGrp="1"/>
          </p:cNvSpPr>
          <p:nvPr>
            <p:ph type="pic" sz="half" idx="13"/>
          </p:nvPr>
        </p:nvSpPr>
        <p:spPr>
          <a:xfrm>
            <a:off x="2388784" y="612915"/>
            <a:ext cx="7312343" cy="41157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8784" y="5368594"/>
            <a:ext cx="7312343" cy="80505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1800"/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1800"/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1800"/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1800"/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32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520" y="1600571"/>
            <a:ext cx="10968199" cy="452701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"/>
          <p:cNvGrpSpPr/>
          <p:nvPr/>
        </p:nvGrpSpPr>
        <p:grpSpPr>
          <a:xfrm>
            <a:off x="-17579" y="1195"/>
            <a:ext cx="12214459" cy="6907306"/>
            <a:chOff x="-1" y="-1"/>
            <a:chExt cx="12214458" cy="6907304"/>
          </a:xfrm>
        </p:grpSpPr>
        <p:sp>
          <p:nvSpPr>
            <p:cNvPr id="35" name="Прямоугольник"/>
            <p:cNvSpPr/>
            <p:nvPr/>
          </p:nvSpPr>
          <p:spPr>
            <a:xfrm>
              <a:off x="22857" y="-2"/>
              <a:ext cx="12168743" cy="68556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6" name="Прямоугольник"/>
            <p:cNvSpPr/>
            <p:nvPr/>
          </p:nvSpPr>
          <p:spPr>
            <a:xfrm>
              <a:off x="-2" y="6310298"/>
              <a:ext cx="12214459" cy="55349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37" name="Изображение" descr="Изображение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89263" y="6266791"/>
              <a:ext cx="821177" cy="64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Изображение" descr="Изображени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83" y="195009"/>
              <a:ext cx="11329491" cy="572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" name="Изображение" descr="Изображение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60806" y="280310"/>
            <a:ext cx="2578261" cy="36540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35745" y="274702"/>
            <a:ext cx="2742133" cy="5852884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32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361" y="274702"/>
            <a:ext cx="8023267" cy="5852884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4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1826048"/>
            <a:ext cx="10511495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525" y="1710133"/>
            <a:ext cx="10511495" cy="285340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3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525" y="4590526"/>
            <a:ext cx="10511495" cy="150053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7872" y="1826048"/>
            <a:ext cx="5179580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460" y="1681552"/>
            <a:ext cx="5155775" cy="82410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5" name="Текст 4"/>
          <p:cNvSpPr>
            <a:spLocks noGrp="1"/>
          </p:cNvSpPr>
          <p:nvPr>
            <p:ph type="body" sz="quarter" idx="13"/>
          </p:nvPr>
        </p:nvSpPr>
        <p:spPr>
          <a:xfrm>
            <a:off x="6169788" y="1681552"/>
            <a:ext cx="5181168" cy="82410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3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457306"/>
            <a:ext cx="3930704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39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1162" y="987652"/>
            <a:ext cx="6169791" cy="487475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3100"/>
            </a:lvl1pPr>
            <a:lvl2pPr marL="719379" indent="-262360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2pPr>
            <a:lvl3pPr marL="1222022" indent="-307990" defTabSz="914034">
              <a:lnSpc>
                <a:spcPct val="90000"/>
              </a:lnSpc>
              <a:spcBef>
                <a:spcPts val="1000"/>
              </a:spcBef>
              <a:defRPr sz="3100"/>
            </a:lvl3pPr>
            <a:lvl4pPr marL="1743879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4pPr>
            <a:lvl5pPr marL="2200898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0" name="Текст 3"/>
          <p:cNvSpPr>
            <a:spLocks noGrp="1"/>
          </p:cNvSpPr>
          <p:nvPr>
            <p:ph type="body" sz="quarter" idx="13"/>
          </p:nvPr>
        </p:nvSpPr>
        <p:spPr>
          <a:xfrm>
            <a:off x="839459" y="2057873"/>
            <a:ext cx="3930706" cy="381247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457306"/>
            <a:ext cx="3930704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409" name="Рисунок 2"/>
          <p:cNvSpPr>
            <a:spLocks noGrp="1"/>
          </p:cNvSpPr>
          <p:nvPr>
            <p:ph type="pic" sz="half" idx="13"/>
          </p:nvPr>
        </p:nvSpPr>
        <p:spPr>
          <a:xfrm>
            <a:off x="5181162" y="987652"/>
            <a:ext cx="6169791" cy="4874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460" y="2057874"/>
            <a:ext cx="3930704" cy="381247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41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1826048"/>
            <a:ext cx="10511495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1490" y="365209"/>
            <a:ext cx="2627877" cy="5813184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42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365209"/>
            <a:ext cx="7731281" cy="5813184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Хэд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10" y="196211"/>
            <a:ext cx="11329483" cy="572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Изображение" descr="Изображени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60806" y="280310"/>
            <a:ext cx="2578261" cy="36540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2708" y="4407925"/>
            <a:ext cx="10359153" cy="1362395"/>
          </a:xfrm>
          <a:prstGeom prst="rect">
            <a:avLst/>
          </a:prstGeo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5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2708" y="2907383"/>
            <a:ext cx="10359153" cy="15005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1pPr>
            <a:lvl2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2pPr>
            <a:lvl3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3pPr>
            <a:lvl4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4pPr>
            <a:lvl5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364" y="1600574"/>
            <a:ext cx="5382699" cy="4527013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500"/>
            </a:lvl1pPr>
            <a:lvl2pPr marL="981729" indent="-413980">
              <a:spcBef>
                <a:spcPts val="800"/>
              </a:spcBef>
              <a:defRPr sz="3500"/>
            </a:lvl2pPr>
            <a:lvl3pPr marL="1532916" indent="-397423">
              <a:spcBef>
                <a:spcPts val="800"/>
              </a:spcBef>
              <a:defRPr sz="3500"/>
            </a:lvl3pPr>
            <a:lvl4pPr marL="2154851" indent="-451617">
              <a:spcBef>
                <a:spcPts val="800"/>
              </a:spcBef>
              <a:defRPr sz="3500"/>
            </a:lvl4pPr>
            <a:lvl5pPr marL="2722602" indent="-451617">
              <a:spcBef>
                <a:spcPts val="800"/>
              </a:spcBef>
              <a:defRPr sz="3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367" y="1535468"/>
            <a:ext cx="5384814" cy="6399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000" b="1"/>
            </a:lvl1pPr>
            <a:lvl2pPr marL="0" indent="0">
              <a:spcBef>
                <a:spcPts val="700"/>
              </a:spcBef>
              <a:buSzTx/>
              <a:buFontTx/>
              <a:buNone/>
              <a:defRPr sz="3000" b="1"/>
            </a:lvl2pPr>
            <a:lvl3pPr marL="0" indent="0">
              <a:spcBef>
                <a:spcPts val="700"/>
              </a:spcBef>
              <a:buSzTx/>
              <a:buFontTx/>
              <a:buNone/>
              <a:defRPr sz="3000" b="1"/>
            </a:lvl3pPr>
            <a:lvl4pPr marL="0" indent="0">
              <a:spcBef>
                <a:spcPts val="700"/>
              </a:spcBef>
              <a:buSzTx/>
              <a:buFontTx/>
              <a:buNone/>
              <a:defRPr sz="3000" b="1"/>
            </a:lvl4pPr>
            <a:lvl5pPr marL="0" indent="0">
              <a:spcBef>
                <a:spcPts val="700"/>
              </a:spcBef>
              <a:buSzTx/>
              <a:buFontTx/>
              <a:buNone/>
              <a:defRPr sz="30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Текст 4"/>
          <p:cNvSpPr>
            <a:spLocks noGrp="1"/>
          </p:cNvSpPr>
          <p:nvPr>
            <p:ph type="body" sz="quarter" idx="13"/>
          </p:nvPr>
        </p:nvSpPr>
        <p:spPr>
          <a:xfrm>
            <a:off x="6190947" y="1535468"/>
            <a:ext cx="5386933" cy="639911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369" y="273113"/>
            <a:ext cx="4009517" cy="1162319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t>Текст заголовка</a:t>
            </a:r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4873" y="273113"/>
            <a:ext cx="6813006" cy="585447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Текст 3"/>
          <p:cNvSpPr>
            <a:spLocks noGrp="1"/>
          </p:cNvSpPr>
          <p:nvPr>
            <p:ph type="body" sz="half" idx="13"/>
          </p:nvPr>
        </p:nvSpPr>
        <p:spPr>
          <a:xfrm>
            <a:off x="609369" y="1435434"/>
            <a:ext cx="4009517" cy="469215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367" y="274699"/>
            <a:ext cx="10968516" cy="114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73" tIns="56773" rIns="56773" bIns="56773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367" y="1600574"/>
            <a:ext cx="10968516" cy="45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73" tIns="56773" rIns="56773" bIns="56773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8527" y="6390380"/>
            <a:ext cx="319351" cy="300103"/>
          </a:xfrm>
          <a:prstGeom prst="rect">
            <a:avLst/>
          </a:prstGeom>
          <a:ln w="12700">
            <a:miter lim="400000"/>
          </a:ln>
        </p:spPr>
        <p:txBody>
          <a:bodyPr wrap="none" lIns="56773" tIns="56773" rIns="56773" bIns="56773" anchor="ctr">
            <a:spAutoFit/>
          </a:bodyPr>
          <a:lstStyle>
            <a:lvl1pPr marL="0" indent="0" algn="r" defTabSz="1135489">
              <a:defRPr sz="15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80" r:id="rId27"/>
    <p:sldLayoutId id="2147483681" r:id="rId28"/>
    <p:sldLayoutId id="2147483682" r:id="rId29"/>
    <p:sldLayoutId id="2147483683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1" r:id="rId36"/>
    <p:sldLayoutId id="2147483692" r:id="rId37"/>
    <p:sldLayoutId id="2147483693" r:id="rId38"/>
    <p:sldLayoutId id="2147483694" r:id="rId39"/>
  </p:sldLayoutIdLst>
  <p:transition spd="med"/>
  <p:txStyles>
    <p:titleStyle>
      <a:lvl1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25810" marR="0" indent="-425810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73280" marR="0" indent="-405532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13991" marR="0" indent="-3784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157434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25183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292928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860674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428421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996169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Название 1"/>
          <p:cNvSpPr txBox="1">
            <a:spLocks noGrp="1"/>
          </p:cNvSpPr>
          <p:nvPr>
            <p:ph type="title"/>
          </p:nvPr>
        </p:nvSpPr>
        <p:spPr>
          <a:xfrm>
            <a:off x="4177553" y="487930"/>
            <a:ext cx="7585459" cy="3200588"/>
          </a:xfrm>
          <a:prstGeom prst="rect">
            <a:avLst/>
          </a:prstGeom>
        </p:spPr>
        <p:txBody>
          <a:bodyPr/>
          <a:lstStyle/>
          <a:p>
            <a:r>
              <a:rPr lang="ru-RU" b="1" dirty="0"/>
              <a:t>Конкурс «Национальная система квалификаций» для журналистов, СМИ, социальных медиа</a:t>
            </a:r>
            <a:br>
              <a:rPr lang="ru-RU" b="1" dirty="0"/>
            </a:br>
            <a:br>
              <a:rPr lang="ru-RU" dirty="0"/>
            </a:br>
            <a:br>
              <a:rPr lang="ru-RU" dirty="0"/>
            </a:br>
            <a:r>
              <a:rPr lang="ru-RU" sz="2000" dirty="0"/>
              <a:t>Регина Игоревна Ростороцкая</a:t>
            </a:r>
            <a:br>
              <a:rPr lang="ru-RU" sz="2000" dirty="0"/>
            </a:br>
            <a:r>
              <a:rPr lang="ru-RU" sz="2000" dirty="0"/>
              <a:t>Руководитель Департамента по коммуникациям</a:t>
            </a:r>
            <a:br>
              <a:rPr lang="ru-RU" sz="2000" dirty="0"/>
            </a:br>
            <a:r>
              <a:rPr lang="ru-RU" sz="2000" dirty="0"/>
              <a:t>Национального агентства развития квалификаций</a:t>
            </a:r>
            <a:br>
              <a:rPr lang="ru-RU" dirty="0"/>
            </a:br>
            <a:endParaRPr dirty="0"/>
          </a:p>
        </p:txBody>
      </p:sp>
      <p:sp>
        <p:nvSpPr>
          <p:cNvPr id="439" name="Название 1"/>
          <p:cNvSpPr txBox="1"/>
          <p:nvPr/>
        </p:nvSpPr>
        <p:spPr>
          <a:xfrm>
            <a:off x="910311" y="6228803"/>
            <a:ext cx="10358678" cy="42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73" tIns="56773" rIns="56773" bIns="56773" anchor="ctr">
            <a:spAutoFit/>
          </a:bodyPr>
          <a:lstStyle>
            <a:lvl1pPr marL="0" indent="0" defTabSz="1135062">
              <a:defRPr>
                <a:solidFill>
                  <a:srgbClr val="A7A7A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rPr lang="ru-RU" dirty="0"/>
              <a:t>Сочи</a:t>
            </a:r>
            <a:r>
              <a:rPr dirty="0"/>
              <a:t>, 20</a:t>
            </a:r>
            <a:r>
              <a:rPr lang="ru-RU" dirty="0"/>
              <a:t>24 </a:t>
            </a:r>
            <a:r>
              <a:rPr dirty="0" err="1"/>
              <a:t>год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Прямоугольник 1"/>
          <p:cNvSpPr txBox="1"/>
          <p:nvPr/>
        </p:nvSpPr>
        <p:spPr>
          <a:xfrm>
            <a:off x="1349831" y="62674"/>
            <a:ext cx="11038038" cy="663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sz="1600" b="1" cap="all" dirty="0">
                <a:solidFill>
                  <a:srgbClr val="535353"/>
                </a:solidFill>
                <a:effectLst/>
                <a:latin typeface="Pancetta Serif Pro SemiBold"/>
                <a:ea typeface="+mj-ea"/>
                <a:cs typeface="+mj-cs"/>
              </a:rPr>
              <a:t>НАЦИОНАЛЬНОЕ АГЕНТСТВО – ОПЕРАТОР </a:t>
            </a:r>
            <a:r>
              <a:rPr sz="1600" b="1" cap="all" dirty="0" err="1">
                <a:solidFill>
                  <a:srgbClr val="535353"/>
                </a:solidFill>
                <a:effectLst/>
                <a:latin typeface="Pancetta Serif Pro SemiBold"/>
                <a:ea typeface="+mj-ea"/>
                <a:cs typeface="+mj-cs"/>
              </a:rPr>
              <a:t>Национальной</a:t>
            </a:r>
            <a:r>
              <a:rPr sz="1600" b="1" cap="all" dirty="0">
                <a:solidFill>
                  <a:srgbClr val="535353"/>
                </a:solidFill>
                <a:effectLst/>
                <a:latin typeface="Pancetta Serif Pro SemiBold"/>
                <a:ea typeface="+mj-ea"/>
                <a:cs typeface="+mj-cs"/>
              </a:rPr>
              <a:t> </a:t>
            </a:r>
          </a:p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sz="1600" b="1" cap="all" dirty="0" err="1">
                <a:solidFill>
                  <a:srgbClr val="535353"/>
                </a:solidFill>
                <a:effectLst/>
                <a:latin typeface="Pancetta Serif Pro SemiBold"/>
                <a:ea typeface="+mj-ea"/>
                <a:cs typeface="+mj-cs"/>
              </a:rPr>
              <a:t>системы</a:t>
            </a:r>
            <a:r>
              <a:rPr sz="1600" b="1" cap="all" dirty="0">
                <a:solidFill>
                  <a:srgbClr val="535353"/>
                </a:solidFill>
                <a:effectLst/>
                <a:latin typeface="Pancetta Serif Pro SemiBold"/>
                <a:ea typeface="+mj-ea"/>
                <a:cs typeface="+mj-cs"/>
              </a:rPr>
              <a:t> </a:t>
            </a:r>
            <a:r>
              <a:rPr sz="1600" b="1" cap="all" dirty="0" err="1">
                <a:solidFill>
                  <a:srgbClr val="535353"/>
                </a:solidFill>
                <a:effectLst/>
                <a:latin typeface="Pancetta Serif Pro SemiBold"/>
                <a:ea typeface="+mj-ea"/>
                <a:cs typeface="+mj-cs"/>
              </a:rPr>
              <a:t>квалификаций</a:t>
            </a:r>
            <a:endParaRPr sz="1600" b="1" cap="all" dirty="0">
              <a:solidFill>
                <a:srgbClr val="535353"/>
              </a:solidFill>
              <a:effectLst/>
              <a:latin typeface="Pancetta Serif Pro SemiBold"/>
              <a:ea typeface="+mj-ea"/>
              <a:cs typeface="+mj-cs"/>
            </a:endParaRPr>
          </a:p>
        </p:txBody>
      </p:sp>
      <p:pic>
        <p:nvPicPr>
          <p:cNvPr id="59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72" y="779626"/>
            <a:ext cx="640308" cy="650244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TextBox 11"/>
          <p:cNvSpPr txBox="1"/>
          <p:nvPr/>
        </p:nvSpPr>
        <p:spPr>
          <a:xfrm>
            <a:off x="1271452" y="1384262"/>
            <a:ext cx="1333999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0" indent="0" defTabSz="914400">
              <a:lnSpc>
                <a:spcPct val="120000"/>
              </a:lnSpc>
              <a:defRPr sz="1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t>www.nark.ru</a:t>
            </a:r>
          </a:p>
        </p:txBody>
      </p:sp>
      <p:grpSp>
        <p:nvGrpSpPr>
          <p:cNvPr id="611" name="Группа"/>
          <p:cNvGrpSpPr/>
          <p:nvPr/>
        </p:nvGrpSpPr>
        <p:grpSpPr>
          <a:xfrm>
            <a:off x="1257353" y="2712840"/>
            <a:ext cx="3805138" cy="3641082"/>
            <a:chOff x="1058389" y="116325"/>
            <a:chExt cx="3805136" cy="3527779"/>
          </a:xfrm>
        </p:grpSpPr>
        <p:sp>
          <p:nvSpPr>
            <p:cNvPr id="607" name="TextBox 16"/>
            <p:cNvSpPr txBox="1"/>
            <p:nvPr/>
          </p:nvSpPr>
          <p:spPr>
            <a:xfrm>
              <a:off x="1066725" y="116325"/>
              <a:ext cx="3667313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marL="0" indent="0" algn="l" defTabSz="1135489">
                <a:spcBef>
                  <a:spcPts val="400"/>
                </a:spcBef>
                <a:defRPr sz="1600">
                  <a:solidFill>
                    <a:srgbClr val="535353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>
                <a:defRPr>
                  <a:effectLst/>
                </a:defRPr>
              </a:pPr>
              <a:r>
                <a:rPr dirty="0" err="1"/>
                <a:t>Министерство</a:t>
              </a:r>
              <a:r>
                <a:rPr dirty="0"/>
                <a:t> труда и </a:t>
              </a:r>
              <a:r>
                <a:rPr dirty="0" err="1"/>
                <a:t>социальной</a:t>
              </a:r>
              <a:r>
                <a:rPr dirty="0"/>
                <a:t> </a:t>
              </a:r>
              <a:r>
                <a:rPr dirty="0" err="1"/>
                <a:t>защиты</a:t>
              </a:r>
              <a:r>
                <a:rPr dirty="0"/>
                <a:t> </a:t>
              </a:r>
              <a:r>
                <a:rPr dirty="0" err="1"/>
                <a:t>Российской</a:t>
              </a:r>
              <a:r>
                <a:rPr dirty="0"/>
                <a:t> </a:t>
              </a:r>
              <a:r>
                <a:rPr dirty="0" err="1"/>
                <a:t>Федерации</a:t>
              </a:r>
              <a:endParaRPr dirty="0"/>
            </a:p>
          </p:txBody>
        </p:sp>
        <p:sp>
          <p:nvSpPr>
            <p:cNvPr id="608" name="TextBox 17"/>
            <p:cNvSpPr txBox="1"/>
            <p:nvPr/>
          </p:nvSpPr>
          <p:spPr>
            <a:xfrm>
              <a:off x="1058389" y="936646"/>
              <a:ext cx="3805135" cy="566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marL="0" indent="0" algn="l" defTabSz="1135489">
                <a:spcBef>
                  <a:spcPts val="400"/>
                </a:spcBef>
                <a:defRPr sz="1600">
                  <a:solidFill>
                    <a:srgbClr val="535353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>
                <a:defRPr>
                  <a:effectLst/>
                </a:defRPr>
              </a:pPr>
              <a:r>
                <a:rPr dirty="0" err="1"/>
                <a:t>Министерство</a:t>
              </a:r>
              <a:r>
                <a:rPr dirty="0"/>
                <a:t> </a:t>
              </a:r>
              <a:r>
                <a:rPr lang="ru-RU" dirty="0"/>
                <a:t>просвещения </a:t>
              </a:r>
              <a:r>
                <a:rPr dirty="0" err="1"/>
                <a:t>Российской</a:t>
              </a:r>
              <a:r>
                <a:rPr dirty="0"/>
                <a:t> </a:t>
              </a:r>
              <a:r>
                <a:rPr dirty="0" err="1"/>
                <a:t>Федераци</a:t>
              </a:r>
              <a:r>
                <a:rPr lang="ru-RU" dirty="0"/>
                <a:t>и</a:t>
              </a:r>
              <a:endParaRPr dirty="0"/>
            </a:p>
          </p:txBody>
        </p:sp>
        <p:sp>
          <p:nvSpPr>
            <p:cNvPr id="609" name="TextBox 18"/>
            <p:cNvSpPr txBox="1"/>
            <p:nvPr/>
          </p:nvSpPr>
          <p:spPr>
            <a:xfrm>
              <a:off x="1211386" y="2300102"/>
              <a:ext cx="3411454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marL="0" indent="0" algn="l" defTabSz="1135489">
                <a:spcBef>
                  <a:spcPts val="400"/>
                </a:spcBef>
                <a:defRPr sz="1600">
                  <a:solidFill>
                    <a:srgbClr val="535353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>
                <a:defRPr>
                  <a:effectLst/>
                </a:defRPr>
              </a:pPr>
              <a:r>
                <a:rPr dirty="0" err="1"/>
                <a:t>Российский</a:t>
              </a:r>
              <a:r>
                <a:rPr dirty="0"/>
                <a:t> </a:t>
              </a:r>
              <a:r>
                <a:rPr dirty="0" err="1"/>
                <a:t>союз</a:t>
              </a:r>
              <a:r>
                <a:rPr dirty="0"/>
                <a:t> </a:t>
              </a:r>
              <a:r>
                <a:rPr dirty="0" err="1"/>
                <a:t>промышленников</a:t>
              </a:r>
              <a:r>
                <a:rPr dirty="0"/>
                <a:t> и </a:t>
              </a:r>
              <a:r>
                <a:rPr dirty="0" err="1"/>
                <a:t>предпринимателей</a:t>
              </a:r>
              <a:endParaRPr dirty="0"/>
            </a:p>
          </p:txBody>
        </p:sp>
        <p:sp>
          <p:nvSpPr>
            <p:cNvPr id="610" name="TextBox 19"/>
            <p:cNvSpPr txBox="1"/>
            <p:nvPr/>
          </p:nvSpPr>
          <p:spPr>
            <a:xfrm>
              <a:off x="1196212" y="3070067"/>
              <a:ext cx="3667313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marL="0" indent="0" algn="l" defTabSz="1135489">
                <a:spcBef>
                  <a:spcPts val="400"/>
                </a:spcBef>
                <a:defRPr sz="1600">
                  <a:solidFill>
                    <a:srgbClr val="535353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>
                <a:defRPr>
                  <a:effectLst/>
                </a:defRPr>
              </a:pPr>
              <a:r>
                <a:rPr dirty="0" err="1"/>
                <a:t>Общероссийский</a:t>
              </a:r>
              <a:r>
                <a:rPr dirty="0"/>
                <a:t> </a:t>
              </a:r>
              <a:r>
                <a:rPr dirty="0" err="1"/>
                <a:t>союз</a:t>
              </a:r>
              <a:r>
                <a:rPr dirty="0"/>
                <a:t> «</a:t>
              </a:r>
              <a:r>
                <a:rPr dirty="0" err="1"/>
                <a:t>Федерация</a:t>
              </a:r>
              <a:r>
                <a:rPr dirty="0"/>
                <a:t> </a:t>
              </a:r>
              <a:r>
                <a:rPr dirty="0" err="1"/>
                <a:t>Независимых</a:t>
              </a:r>
              <a:r>
                <a:rPr dirty="0"/>
                <a:t> </a:t>
              </a:r>
              <a:r>
                <a:rPr dirty="0" err="1"/>
                <a:t>Профсоюзов</a:t>
              </a:r>
              <a:r>
                <a:rPr dirty="0"/>
                <a:t> России»</a:t>
              </a:r>
            </a:p>
          </p:txBody>
        </p:sp>
      </p:grpSp>
      <p:sp>
        <p:nvSpPr>
          <p:cNvPr id="612" name="утверждает наименования квалификаций  и требования к квалификациям…"/>
          <p:cNvSpPr txBox="1"/>
          <p:nvPr/>
        </p:nvSpPr>
        <p:spPr>
          <a:xfrm>
            <a:off x="6397633" y="2794510"/>
            <a:ext cx="5513206" cy="331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548" indent="-285548" algn="l" defTabSz="1135489">
              <a:spcBef>
                <a:spcPts val="1500"/>
              </a:spcBef>
              <a:buSzPct val="100000"/>
              <a:buFont typeface="Gill Sans"/>
              <a:buChar char="✓"/>
              <a:defRPr sz="1600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t>утверждает наименования квалификаций </a:t>
            </a:r>
            <a:br/>
            <a:r>
              <a:t>и требования к квалификациям</a:t>
            </a:r>
          </a:p>
          <a:p>
            <a:pPr marL="285548" indent="-285548" algn="l" defTabSz="1135489">
              <a:spcBef>
                <a:spcPts val="1500"/>
              </a:spcBef>
              <a:buSzPct val="100000"/>
              <a:buFont typeface="Gill Sans"/>
              <a:buChar char="✓"/>
              <a:defRPr sz="1600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t>осуществляет организационную, методическую, экспертно-аналитическую поддержку Национального совета при Президенте Российской Федерации по профессиональным квалификациям, советов по профессиональным квалификациям и центров оценки квалификации</a:t>
            </a:r>
          </a:p>
          <a:p>
            <a:pPr marL="285548" indent="-285548" algn="l" defTabSz="1135489">
              <a:spcBef>
                <a:spcPts val="1500"/>
              </a:spcBef>
              <a:buSzPct val="100000"/>
              <a:buFont typeface="Gill Sans"/>
              <a:buChar char="✓"/>
              <a:defRPr sz="1600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t>организует формирование и ведение Реестра сведений</a:t>
            </a:r>
            <a:br/>
            <a:r>
              <a:t>о проведении независимой оценки квалификаций</a:t>
            </a:r>
          </a:p>
          <a:p>
            <a:pPr marL="285548" indent="-285548" algn="l" defTabSz="1135489">
              <a:spcBef>
                <a:spcPts val="1500"/>
              </a:spcBef>
              <a:buSzPct val="100000"/>
              <a:buFont typeface="Gill Sans"/>
              <a:buChar char="✓"/>
              <a:defRPr sz="1600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t>информирует и консультирует участников независимой оценки квалификации по вопросам её проведения</a:t>
            </a:r>
          </a:p>
        </p:txBody>
      </p:sp>
      <p:sp>
        <p:nvSpPr>
          <p:cNvPr id="613" name="Фигура"/>
          <p:cNvSpPr/>
          <p:nvPr/>
        </p:nvSpPr>
        <p:spPr>
          <a:xfrm>
            <a:off x="0" y="1739487"/>
            <a:ext cx="6222892" cy="84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" y="0"/>
                </a:moveTo>
                <a:lnTo>
                  <a:pt x="21600" y="0"/>
                </a:lnTo>
                <a:lnTo>
                  <a:pt x="20374" y="21600"/>
                </a:lnTo>
                <a:lnTo>
                  <a:pt x="0" y="21465"/>
                </a:lnTo>
                <a:lnTo>
                  <a:pt x="25" y="0"/>
                </a:lnTo>
                <a:close/>
              </a:path>
            </a:pathLst>
          </a:cu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14" name="Фигура"/>
          <p:cNvSpPr/>
          <p:nvPr/>
        </p:nvSpPr>
        <p:spPr>
          <a:xfrm>
            <a:off x="5969415" y="1733617"/>
            <a:ext cx="6209885" cy="851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1" y="78"/>
                </a:moveTo>
                <a:lnTo>
                  <a:pt x="0" y="21600"/>
                </a:lnTo>
                <a:lnTo>
                  <a:pt x="21534" y="21508"/>
                </a:lnTo>
                <a:lnTo>
                  <a:pt x="21600" y="0"/>
                </a:lnTo>
                <a:lnTo>
                  <a:pt x="1181" y="78"/>
                </a:lnTo>
                <a:close/>
              </a:path>
            </a:pathLst>
          </a:custGeom>
          <a:solidFill>
            <a:srgbClr val="007CB3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15" name="Учредители:"/>
          <p:cNvSpPr txBox="1"/>
          <p:nvPr/>
        </p:nvSpPr>
        <p:spPr>
          <a:xfrm>
            <a:off x="444291" y="1953433"/>
            <a:ext cx="1568829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t>Учредители:</a:t>
            </a:r>
          </a:p>
        </p:txBody>
      </p:sp>
      <p:sp>
        <p:nvSpPr>
          <p:cNvPr id="616" name="Функции в части независимой оценки квалификации:"/>
          <p:cNvSpPr txBox="1"/>
          <p:nvPr/>
        </p:nvSpPr>
        <p:spPr>
          <a:xfrm>
            <a:off x="6725887" y="1821419"/>
            <a:ext cx="4880147" cy="67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0" indent="0" algn="l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rPr dirty="0" err="1"/>
              <a:t>Функции</a:t>
            </a:r>
            <a:r>
              <a:rPr dirty="0"/>
              <a:t> в </a:t>
            </a:r>
            <a:r>
              <a:rPr dirty="0" err="1"/>
              <a:t>части</a:t>
            </a:r>
            <a:r>
              <a:rPr dirty="0"/>
              <a:t> </a:t>
            </a:r>
            <a:r>
              <a:rPr dirty="0" err="1"/>
              <a:t>независимой</a:t>
            </a:r>
            <a:r>
              <a:rPr dirty="0"/>
              <a:t> </a:t>
            </a:r>
            <a:r>
              <a:rPr dirty="0" err="1"/>
              <a:t>оценки</a:t>
            </a:r>
            <a:r>
              <a:rPr dirty="0"/>
              <a:t> </a:t>
            </a:r>
            <a:r>
              <a:rPr dirty="0" err="1"/>
              <a:t>квалификации</a:t>
            </a:r>
            <a:r>
              <a:rPr dirty="0"/>
              <a:t>: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2C50FE0D-2EA0-43D0-94B7-FDA66A6CCEDE}"/>
              </a:ext>
            </a:extLst>
          </p:cNvPr>
          <p:cNvSpPr txBox="1"/>
          <p:nvPr/>
        </p:nvSpPr>
        <p:spPr>
          <a:xfrm>
            <a:off x="1257352" y="4248126"/>
            <a:ext cx="3805137" cy="5924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marL="0" indent="0" algn="l" defTabSz="1135489">
              <a:spcBef>
                <a:spcPts val="400"/>
              </a:spcBef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rPr b="1" dirty="0" err="1"/>
              <a:t>Министерство</a:t>
            </a:r>
            <a:r>
              <a:rPr b="1" dirty="0"/>
              <a:t> </a:t>
            </a:r>
            <a:r>
              <a:rPr b="1" dirty="0" err="1"/>
              <a:t>образования</a:t>
            </a:r>
            <a:r>
              <a:rPr b="1" dirty="0"/>
              <a:t> и </a:t>
            </a:r>
            <a:r>
              <a:rPr b="1" dirty="0" err="1"/>
              <a:t>науки</a:t>
            </a:r>
            <a:r>
              <a:rPr b="1" dirty="0"/>
              <a:t> </a:t>
            </a:r>
            <a:r>
              <a:rPr b="1" dirty="0" err="1"/>
              <a:t>Российской</a:t>
            </a:r>
            <a:r>
              <a:rPr b="1" dirty="0"/>
              <a:t> </a:t>
            </a:r>
            <a:r>
              <a:rPr b="1" dirty="0" err="1"/>
              <a:t>Федерации</a:t>
            </a:r>
            <a:endParaRPr b="1" dirty="0"/>
          </a:p>
        </p:txBody>
      </p:sp>
      <p:pic>
        <p:nvPicPr>
          <p:cNvPr id="22" name="Picture 2" descr="http://intavrida.ru/wp-content/uploads/2016/04/4102_332806-180x135.png">
            <a:extLst>
              <a:ext uri="{FF2B5EF4-FFF2-40B4-BE49-F238E27FC236}">
                <a16:creationId xmlns:a16="http://schemas.microsoft.com/office/drawing/2014/main" id="{6A192ECC-4720-44C5-8A90-90B0C5D89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0" y="2585261"/>
            <a:ext cx="1091379" cy="81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">
            <a:extLst>
              <a:ext uri="{FF2B5EF4-FFF2-40B4-BE49-F238E27FC236}">
                <a16:creationId xmlns:a16="http://schemas.microsoft.com/office/drawing/2014/main" id="{99095016-67A7-407D-91CB-D7C860290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6" y="3485648"/>
            <a:ext cx="763014" cy="81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http://www.uverenniy.ru/v-ramkah-nedeli-rossijskogo-biznesa-sostoyalase-konferenciya-f/91470_html_m2eafa5a7.jpg">
            <a:extLst>
              <a:ext uri="{FF2B5EF4-FFF2-40B4-BE49-F238E27FC236}">
                <a16:creationId xmlns:a16="http://schemas.microsoft.com/office/drawing/2014/main" id="{5A035F16-1064-484C-8755-774EFA068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6" y="4840600"/>
            <a:ext cx="764599" cy="71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3">
            <a:extLst>
              <a:ext uri="{FF2B5EF4-FFF2-40B4-BE49-F238E27FC236}">
                <a16:creationId xmlns:a16="http://schemas.microsoft.com/office/drawing/2014/main" id="{E5417050-9E0B-46E3-9DED-9BCE8B2F4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3" y="5676004"/>
            <a:ext cx="684062" cy="6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Название 1"/>
          <p:cNvSpPr txBox="1"/>
          <p:nvPr/>
        </p:nvSpPr>
        <p:spPr>
          <a:xfrm>
            <a:off x="5939351" y="1950079"/>
            <a:ext cx="5346421" cy="173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109240, </a:t>
            </a:r>
            <a:r>
              <a:rPr dirty="0" err="1"/>
              <a:t>Москва</a:t>
            </a:r>
            <a:endParaRPr dirty="0"/>
          </a:p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Котельническая</a:t>
            </a:r>
            <a:r>
              <a:rPr dirty="0"/>
              <a:t> </a:t>
            </a:r>
            <a:r>
              <a:rPr dirty="0" err="1"/>
              <a:t>набережная</a:t>
            </a:r>
            <a:r>
              <a:rPr dirty="0"/>
              <a:t>, 17</a:t>
            </a:r>
          </a:p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Тел</a:t>
            </a:r>
            <a:r>
              <a:rPr dirty="0"/>
              <a:t>.: +7 (495) 966-16-86</a:t>
            </a:r>
            <a:r>
              <a:rPr lang="ru-RU" dirty="0"/>
              <a:t> (доб.1031,доб.1007)</a:t>
            </a:r>
            <a:endParaRPr dirty="0"/>
          </a:p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E-mail: </a:t>
            </a:r>
            <a:r>
              <a:rPr lang="en-US" dirty="0"/>
              <a:t>pr</a:t>
            </a:r>
            <a:r>
              <a:rPr dirty="0"/>
              <a:t>@nark.ru</a:t>
            </a:r>
          </a:p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/>
              <a:t>https</a:t>
            </a:r>
            <a:r>
              <a:rPr lang="ru-RU" dirty="0"/>
              <a:t>:</a:t>
            </a:r>
            <a:r>
              <a:rPr lang="en-US" dirty="0"/>
              <a:t>//</a:t>
            </a:r>
            <a:r>
              <a:rPr dirty="0"/>
              <a:t>nark.ru</a:t>
            </a:r>
          </a:p>
        </p:txBody>
      </p:sp>
      <p:sp>
        <p:nvSpPr>
          <p:cNvPr id="984" name="Название 1"/>
          <p:cNvSpPr txBox="1"/>
          <p:nvPr/>
        </p:nvSpPr>
        <p:spPr>
          <a:xfrm>
            <a:off x="5326510" y="650500"/>
            <a:ext cx="6572103" cy="994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indent="0" defTabSz="457189">
              <a:defRPr sz="3900">
                <a:solidFill>
                  <a:srgbClr val="FFFFFF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>
              <a:defRPr>
                <a:effectLst/>
              </a:defRPr>
            </a:pPr>
            <a:r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86C5A-C693-57D8-569C-0A8CFE12A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797197"/>
            <a:ext cx="10058399" cy="54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362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B5E3CE-5772-80DC-0E78-E0BDDE488BE0}"/>
              </a:ext>
            </a:extLst>
          </p:cNvPr>
          <p:cNvSpPr/>
          <p:nvPr/>
        </p:nvSpPr>
        <p:spPr>
          <a:xfrm>
            <a:off x="5494867" y="1219200"/>
            <a:ext cx="6282266" cy="37761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3E90B-B07D-4B9D-7F65-3A0BB3BCFEFF}"/>
              </a:ext>
            </a:extLst>
          </p:cNvPr>
          <p:cNvSpPr txBox="1"/>
          <p:nvPr/>
        </p:nvSpPr>
        <p:spPr>
          <a:xfrm>
            <a:off x="6349999" y="1642533"/>
            <a:ext cx="4953001" cy="2463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«Учитывая социальную значимость актуальных вопросов развития Национальной системы квалификации, Союз журналистов России поддерживает усилия Национального агентства развития квалификаций по продвижению данной тематики в СМИ, поощрению творческой деятельности журналистов».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Владимир Соловьёв,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Председатель Союза журналистов России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47F7BB-8CBA-EC2C-F450-CBF1A1D7A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6" y="825500"/>
            <a:ext cx="3445933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983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A7B8DD-E874-020F-6F40-6BA0B6C86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970387"/>
            <a:ext cx="8544424" cy="45249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216181-105D-5795-4322-DFE075E4D85F}"/>
              </a:ext>
            </a:extLst>
          </p:cNvPr>
          <p:cNvSpPr/>
          <p:nvPr/>
        </p:nvSpPr>
        <p:spPr>
          <a:xfrm>
            <a:off x="1092201" y="3885298"/>
            <a:ext cx="10151532" cy="2308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R="449580" indent="450215" algn="just">
              <a:tabLst>
                <a:tab pos="2159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 со стороны журналистского сообщества к Конкурсу 	только растёт!  </a:t>
            </a:r>
          </a:p>
          <a:p>
            <a:pPr marL="742767" marR="449580" indent="-285750" algn="just">
              <a:buFont typeface="Wingdings" panose="05000000000000000000" pitchFamily="2" charset="2"/>
              <a:buChar char="ü"/>
              <a:tabLst>
                <a:tab pos="2159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2017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году поступило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заявок</a:t>
            </a:r>
          </a:p>
          <a:p>
            <a:pPr marL="742767" marR="449580" indent="-285750" algn="just">
              <a:buFont typeface="Wingdings" panose="05000000000000000000" pitchFamily="2" charset="2"/>
              <a:buChar char="ü"/>
              <a:tabLst>
                <a:tab pos="2159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2018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году -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заявок</a:t>
            </a:r>
          </a:p>
          <a:p>
            <a:pPr marL="742767" marR="449580" indent="-285750" algn="just">
              <a:buFont typeface="Wingdings" panose="05000000000000000000" pitchFamily="2" charset="2"/>
              <a:buChar char="ü"/>
              <a:tabLst>
                <a:tab pos="2159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году-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92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заявки</a:t>
            </a:r>
          </a:p>
          <a:p>
            <a:pPr marL="742767" marR="449580" indent="-285750" algn="just">
              <a:buFont typeface="Wingdings" panose="05000000000000000000" pitchFamily="2" charset="2"/>
              <a:buChar char="ü"/>
              <a:tabLst>
                <a:tab pos="2159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году -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97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заявок</a:t>
            </a:r>
          </a:p>
          <a:p>
            <a:pPr marL="742767" marR="449580" indent="-285750" algn="just">
              <a:buFont typeface="Wingdings" panose="05000000000000000000" pitchFamily="2" charset="2"/>
              <a:buChar char="ü"/>
              <a:tabLst>
                <a:tab pos="2159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2021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году-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заявок</a:t>
            </a:r>
          </a:p>
          <a:p>
            <a:pPr marL="742767" marR="449580" indent="-285750" algn="just">
              <a:buFont typeface="Wingdings" panose="05000000000000000000" pitchFamily="2" charset="2"/>
              <a:buChar char="ü"/>
              <a:tabLst>
                <a:tab pos="2159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году -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118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заявок</a:t>
            </a:r>
          </a:p>
          <a:p>
            <a:pPr marL="742767" marR="449580" indent="-285750" algn="just">
              <a:buFont typeface="Wingdings" panose="05000000000000000000" pitchFamily="2" charset="2"/>
              <a:buChar char="ü"/>
              <a:tabLst>
                <a:tab pos="2159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году было  подано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289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конкурсных заявок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726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F633EE-333D-2657-62DC-4C00B0D0A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156" y="880534"/>
            <a:ext cx="7507377" cy="543909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3A9C63-F4DB-456D-8E76-F76DFC2CC9BD}"/>
              </a:ext>
            </a:extLst>
          </p:cNvPr>
          <p:cNvSpPr/>
          <p:nvPr/>
        </p:nvSpPr>
        <p:spPr>
          <a:xfrm>
            <a:off x="2644157" y="880535"/>
            <a:ext cx="74142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2024 году конкурс «Национальная система квалификаций» пройдет по шести номинациям:  </a:t>
            </a:r>
            <a:b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● Лучший материал в федеральных СМИ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● Лучший материал в региональных СМИ 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● Лучший материал в сетевых СМИ 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● Лучший видео/аудио подкаст (включая видео и аудио программы на радио и ТВ), а также сетевые видео/аудио подкасты 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● Лучший материал в корпоративных СМИ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● Лучший материал в социальных медиа 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id="{FCEA970D-5CD0-3612-BC6C-01E547255CC2}"/>
              </a:ext>
            </a:extLst>
          </p:cNvPr>
          <p:cNvSpPr/>
          <p:nvPr/>
        </p:nvSpPr>
        <p:spPr>
          <a:xfrm>
            <a:off x="237067" y="4893733"/>
            <a:ext cx="2280089" cy="133048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866564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7BFBB2-CC71-455B-B66B-F1EA4C4E2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1786638"/>
            <a:ext cx="11713464" cy="3846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871CE0-D6E5-39AA-BFB0-253D0110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7" y="901487"/>
            <a:ext cx="10173206" cy="53571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DA5F0B-1115-8216-8ED1-17D9E736EDAB}"/>
              </a:ext>
            </a:extLst>
          </p:cNvPr>
          <p:cNvSpPr txBox="1"/>
          <p:nvPr/>
        </p:nvSpPr>
        <p:spPr>
          <a:xfrm>
            <a:off x="6982692" y="1948873"/>
            <a:ext cx="3860800" cy="1631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1" algn="l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списком возможных тем для конкурсных работ можно ознакомиться на странице Конкурса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https://konkurs-smi.nark.ru/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480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15D29B-72F3-44D4-BE4C-56AB4C190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008130"/>
            <a:ext cx="6940296" cy="228648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CBCE87-C1AC-409A-8D8A-5264827496F5}"/>
              </a:ext>
            </a:extLst>
          </p:cNvPr>
          <p:cNvSpPr/>
          <p:nvPr/>
        </p:nvSpPr>
        <p:spPr>
          <a:xfrm>
            <a:off x="737197" y="1529703"/>
            <a:ext cx="10575498" cy="426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729067-08EA-418C-B61F-1A271454D6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" y="762325"/>
            <a:ext cx="3632832" cy="100817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A36BD3-C33F-4317-BD8B-2151AB3FF191}"/>
              </a:ext>
            </a:extLst>
          </p:cNvPr>
          <p:cNvSpPr/>
          <p:nvPr/>
        </p:nvSpPr>
        <p:spPr>
          <a:xfrm>
            <a:off x="985653" y="1842923"/>
            <a:ext cx="1020799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0" lvl="0" indent="0" defTabSz="457017" rtl="0" eaLnBrk="1" fontAlgn="auto" latinLnBrk="0" hangingPunc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Заявки на участие в конкурсе принимаются </a:t>
            </a:r>
            <a:r>
              <a:rPr lang="ru-RU" sz="1800" b="1" cap="all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1 октября</a:t>
            </a: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2024 года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3349628-485E-4DB6-9D4D-E336EE1B8BBF}"/>
              </a:ext>
            </a:extLst>
          </p:cNvPr>
          <p:cNvSpPr txBox="1">
            <a:spLocks/>
          </p:cNvSpPr>
          <p:nvPr/>
        </p:nvSpPr>
        <p:spPr>
          <a:xfrm>
            <a:off x="1207165" y="108264"/>
            <a:ext cx="8173901" cy="67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017" marR="0" lvl="0" indent="-457017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Pancetta Serif Pro SemiBold"/>
                <a:sym typeface="Pancetta Serif Pro SemiBold"/>
              </a:rPr>
              <a:t>Порядок предоставления конкурсных материалов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2D5846-F408-4FE2-AC6B-0741782F5D1B}"/>
              </a:ext>
            </a:extLst>
          </p:cNvPr>
          <p:cNvSpPr/>
          <p:nvPr/>
        </p:nvSpPr>
        <p:spPr>
          <a:xfrm>
            <a:off x="985653" y="2708096"/>
            <a:ext cx="1034376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070" marR="0" lvl="0" indent="-342900" algn="just" defTabSz="457017" rtl="0" eaLnBrk="1" fontAlgn="auto" latinLnBrk="0" hangingPunc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1" i="0" u="none" strike="noStrike" kern="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BADD44-7925-4FDB-AFC1-13FE93FEA47A}"/>
              </a:ext>
            </a:extLst>
          </p:cNvPr>
          <p:cNvSpPr/>
          <p:nvPr/>
        </p:nvSpPr>
        <p:spPr>
          <a:xfrm>
            <a:off x="849884" y="3663303"/>
            <a:ext cx="10683839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017" marR="0" lvl="0" indent="-457017" algn="just" defTabSz="457017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3A30EE-CF25-4829-B868-E620C42BF71D}"/>
              </a:ext>
            </a:extLst>
          </p:cNvPr>
          <p:cNvSpPr/>
          <p:nvPr/>
        </p:nvSpPr>
        <p:spPr>
          <a:xfrm>
            <a:off x="1290459" y="4770960"/>
            <a:ext cx="1037903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070" marR="0" lvl="0" indent="-342900" algn="just" defTabSz="457017" rtl="0" eaLnBrk="1" fontAlgn="auto" latinLnBrk="0" hangingPunc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1" i="0" u="none" strike="noStrike" kern="0" cap="all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Gill Sans"/>
              <a:cs typeface="Helvetica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5B94D-6B4A-48A3-B964-3E06FF07DA6A}"/>
              </a:ext>
            </a:extLst>
          </p:cNvPr>
          <p:cNvSpPr txBox="1"/>
          <p:nvPr/>
        </p:nvSpPr>
        <p:spPr>
          <a:xfrm>
            <a:off x="985653" y="4385464"/>
            <a:ext cx="10078587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посвященные мероприятиям Всероссийского Конкурса профессионального мастерства «Лучший по профессии», будут оцениваться в Специальной номинации Конкурса СМИ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9" name="Рисунок 8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764E1C8-EF9B-43E0-921D-1388EFABC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84" y="883539"/>
            <a:ext cx="1903343" cy="61097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36F5477-42CC-4EA4-90FD-310CF4296D3C}"/>
              </a:ext>
            </a:extLst>
          </p:cNvPr>
          <p:cNvSpPr/>
          <p:nvPr/>
        </p:nvSpPr>
        <p:spPr>
          <a:xfrm>
            <a:off x="1570182" y="2732958"/>
            <a:ext cx="9494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можно по электронной форме на сайте Национального агентства или на странице Конкурса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https://konkurs-smi.nark.ru/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1604EFD-A413-41D8-84CA-043FD88F0559}"/>
              </a:ext>
            </a:extLst>
          </p:cNvPr>
          <p:cNvSpPr/>
          <p:nvPr/>
        </p:nvSpPr>
        <p:spPr>
          <a:xfrm>
            <a:off x="1976582" y="3653363"/>
            <a:ext cx="935283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2024 году в рамках Конкурса предусмотрены специальные номинации</a:t>
            </a:r>
          </a:p>
        </p:txBody>
      </p:sp>
    </p:spTree>
    <p:extLst>
      <p:ext uri="{BB962C8B-B14F-4D97-AF65-F5344CB8AC3E}">
        <p14:creationId xmlns:p14="http://schemas.microsoft.com/office/powerpoint/2010/main" val="41930377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729067-08EA-418C-B61F-1A271454D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8" y="654382"/>
            <a:ext cx="3632832" cy="100817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C472FB-AE74-4A2F-9830-BE82AF8480A7}"/>
              </a:ext>
            </a:extLst>
          </p:cNvPr>
          <p:cNvSpPr/>
          <p:nvPr/>
        </p:nvSpPr>
        <p:spPr>
          <a:xfrm>
            <a:off x="733417" y="1070120"/>
            <a:ext cx="1103217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2300" b="1" kern="1200" cap="al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Конкурсная комиссия:</a:t>
            </a:r>
          </a:p>
          <a:p>
            <a:r>
              <a:rPr lang="ru-RU" sz="2800" b="1" dirty="0">
                <a:solidFill>
                  <a:srgbClr val="0030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 Александр Николаевич Шохин </a:t>
            </a:r>
          </a:p>
          <a:p>
            <a:pPr marL="0" indent="0"/>
            <a:r>
              <a:rPr lang="ru-RU" i="1" dirty="0">
                <a:solidFill>
                  <a:srgbClr val="0030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(Председатель Национального совета при Президенте Российской Федерации по профессиональным квалификациям, Президент РСПП)</a:t>
            </a:r>
            <a:endParaRPr lang="ru-RU" sz="2800" dirty="0">
              <a:solidFill>
                <a:srgbClr val="00308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43006B-21D9-4271-8A2C-C5E3FCB82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782" y="810143"/>
            <a:ext cx="1965810" cy="6300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A1F090-5803-263E-6B48-E44BAE92CD4D}"/>
              </a:ext>
            </a:extLst>
          </p:cNvPr>
          <p:cNvSpPr/>
          <p:nvPr/>
        </p:nvSpPr>
        <p:spPr>
          <a:xfrm>
            <a:off x="1304418" y="2753238"/>
            <a:ext cx="10461174" cy="3478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0EECD-2AE1-687C-7203-4031D6D89A0D}"/>
              </a:ext>
            </a:extLst>
          </p:cNvPr>
          <p:cNvSpPr txBox="1"/>
          <p:nvPr/>
        </p:nvSpPr>
        <p:spPr>
          <a:xfrm>
            <a:off x="2785532" y="3130146"/>
            <a:ext cx="7738533" cy="89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kern="1200" dirty="0">
                <a:solidFill>
                  <a:srgbClr val="0030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Члены Национального совета при Президенте Российской Федерации по профессиональным квалификациям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3C24A-D6D1-2C54-7552-423FE264D3C4}"/>
              </a:ext>
            </a:extLst>
          </p:cNvPr>
          <p:cNvSpPr txBox="1"/>
          <p:nvPr/>
        </p:nvSpPr>
        <p:spPr>
          <a:xfrm>
            <a:off x="2785531" y="4022694"/>
            <a:ext cx="7738533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kern="1200" dirty="0">
                <a:solidFill>
                  <a:srgbClr val="0030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Председатели советов по профессиональным квалификациям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9F0DD-6ACE-A1FE-D967-A916B34B4D3F}"/>
              </a:ext>
            </a:extLst>
          </p:cNvPr>
          <p:cNvSpPr txBox="1"/>
          <p:nvPr/>
        </p:nvSpPr>
        <p:spPr>
          <a:xfrm>
            <a:off x="2785531" y="4545373"/>
            <a:ext cx="7628469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lvl="0" indent="-285750" algn="l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kern="1200" dirty="0">
                <a:solidFill>
                  <a:srgbClr val="0030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Союза журналистов России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FEDF98-1B5D-CBB0-EFA3-9FA9FAC1B814}"/>
              </a:ext>
            </a:extLst>
          </p:cNvPr>
          <p:cNvSpPr txBox="1"/>
          <p:nvPr/>
        </p:nvSpPr>
        <p:spPr>
          <a:xfrm flipH="1">
            <a:off x="2785531" y="5150653"/>
            <a:ext cx="8060269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lvl="0" indent="-285750" algn="l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kern="1200" dirty="0">
                <a:solidFill>
                  <a:srgbClr val="0030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объединений работодателей и Национального агентства развития квалификаций 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130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дежда, человек, галстук, Формальная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4044148-FA7F-41B6-AAFF-003F4729F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2447"/>
            <a:ext cx="7240428" cy="4719099"/>
          </a:xfrm>
          <a:prstGeom prst="rect">
            <a:avLst/>
          </a:prstGeom>
        </p:spPr>
      </p:pic>
      <p:sp>
        <p:nvSpPr>
          <p:cNvPr id="442" name="Фигура"/>
          <p:cNvSpPr/>
          <p:nvPr/>
        </p:nvSpPr>
        <p:spPr>
          <a:xfrm>
            <a:off x="5508669" y="772935"/>
            <a:ext cx="6779581" cy="5542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" y="21591"/>
                </a:moveTo>
                <a:lnTo>
                  <a:pt x="0" y="0"/>
                </a:lnTo>
                <a:lnTo>
                  <a:pt x="21600" y="0"/>
                </a:lnTo>
                <a:lnTo>
                  <a:pt x="6703" y="21600"/>
                </a:lnTo>
                <a:lnTo>
                  <a:pt x="5" y="21591"/>
                </a:lnTo>
                <a:close/>
              </a:path>
            </a:pathLst>
          </a:custGeom>
          <a:solidFill>
            <a:srgbClr val="007CB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44" name="Название 1"/>
          <p:cNvSpPr txBox="1"/>
          <p:nvPr/>
        </p:nvSpPr>
        <p:spPr>
          <a:xfrm>
            <a:off x="1288780" y="241207"/>
            <a:ext cx="8244190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>
              <a:defRPr>
                <a:effectLst/>
              </a:defRPr>
            </a:pPr>
            <a:r>
              <a:t>НАЦИОНАЛЬНАЯ СИСТЕМА КВАЛИФИКАЦИЙ</a:t>
            </a:r>
          </a:p>
        </p:txBody>
      </p:sp>
      <p:sp>
        <p:nvSpPr>
          <p:cNvPr id="445" name="ОСНОВНЫЕ ПРОЦЕССЫ:"/>
          <p:cNvSpPr txBox="1"/>
          <p:nvPr/>
        </p:nvSpPr>
        <p:spPr>
          <a:xfrm>
            <a:off x="7081911" y="926454"/>
            <a:ext cx="2784382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 defTabSz="1261653"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t>ОСНОВНЫЕ ПРОЦЕССЫ:</a:t>
            </a:r>
          </a:p>
        </p:txBody>
      </p:sp>
      <p:grpSp>
        <p:nvGrpSpPr>
          <p:cNvPr id="462" name="Группа"/>
          <p:cNvGrpSpPr/>
          <p:nvPr/>
        </p:nvGrpSpPr>
        <p:grpSpPr>
          <a:xfrm>
            <a:off x="4958318" y="1438879"/>
            <a:ext cx="7002897" cy="4338310"/>
            <a:chOff x="0" y="-1"/>
            <a:chExt cx="7002895" cy="4338308"/>
          </a:xfrm>
        </p:grpSpPr>
        <p:sp>
          <p:nvSpPr>
            <p:cNvPr id="446" name="Закругленный прямоугольник"/>
            <p:cNvSpPr/>
            <p:nvPr/>
          </p:nvSpPr>
          <p:spPr>
            <a:xfrm>
              <a:off x="38056" y="3297803"/>
              <a:ext cx="6964235" cy="1040505"/>
            </a:xfrm>
            <a:prstGeom prst="roundRect">
              <a:avLst>
                <a:gd name="adj" fmla="val 14361"/>
              </a:avLst>
            </a:prstGeom>
            <a:solidFill>
              <a:srgbClr val="007CB3">
                <a:alpha val="80000"/>
              </a:srgbClr>
            </a:solidFill>
            <a:ln w="19050" cap="flat">
              <a:solidFill>
                <a:srgbClr val="FFFFFF">
                  <a:alpha val="80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47" name="ПРИМЕНЕНИЕ ПРОФЕССИОНАЛЬНЫХ СТАНДАРТОВ В СФЕРЕ ОЦЕНКИ КВАЛИФИКАЦИИ"/>
            <p:cNvSpPr txBox="1"/>
            <p:nvPr/>
          </p:nvSpPr>
          <p:spPr>
            <a:xfrm>
              <a:off x="1286636" y="3470370"/>
              <a:ext cx="5597195" cy="678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>
                <a:defRPr>
                  <a:effectLst/>
                </a:defRPr>
              </a:pPr>
              <a:r>
                <a:t>ПРИМЕНЕНИЕ ПРОФЕССИОНАЛЬНЫХ СТАНДАРТОВ В СФЕРЕ ОЦЕНКИ КВАЛИФИКАЦИИ</a:t>
              </a:r>
            </a:p>
          </p:txBody>
        </p:sp>
        <p:sp>
          <p:nvSpPr>
            <p:cNvPr id="448" name="Закругленный прямоугольник"/>
            <p:cNvSpPr/>
            <p:nvPr/>
          </p:nvSpPr>
          <p:spPr>
            <a:xfrm>
              <a:off x="39323" y="2193832"/>
              <a:ext cx="6963573" cy="1036733"/>
            </a:xfrm>
            <a:prstGeom prst="roundRect">
              <a:avLst>
                <a:gd name="adj" fmla="val 15599"/>
              </a:avLst>
            </a:prstGeom>
            <a:solidFill>
              <a:srgbClr val="00377D">
                <a:alpha val="70000"/>
              </a:srgbClr>
            </a:solidFill>
            <a:ln w="19050" cap="flat">
              <a:solidFill>
                <a:srgbClr val="FFFFFF">
                  <a:alpha val="70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49" name="ПРИМЕНЕНИЕ ПРОФЕССИОНАЛЬНЫХ СТАНДАРТОВ В СФЕРЕ ТРУДА"/>
            <p:cNvSpPr txBox="1"/>
            <p:nvPr/>
          </p:nvSpPr>
          <p:spPr>
            <a:xfrm>
              <a:off x="1287307" y="2389299"/>
              <a:ext cx="5566480" cy="678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ПРИМЕНЕНИЕ ПРОФЕССИОНАЛЬНЫХ</a:t>
              </a:r>
              <a:br/>
              <a:r>
                <a:t>СТАНДАРТОВ В СФЕРЕ ТРУДА</a:t>
              </a:r>
            </a:p>
          </p:txBody>
        </p:sp>
        <p:sp>
          <p:nvSpPr>
            <p:cNvPr id="450" name="Закругленный прямоугольник"/>
            <p:cNvSpPr/>
            <p:nvPr/>
          </p:nvSpPr>
          <p:spPr>
            <a:xfrm>
              <a:off x="31117" y="1078805"/>
              <a:ext cx="6969337" cy="1047787"/>
            </a:xfrm>
            <a:prstGeom prst="roundRect">
              <a:avLst>
                <a:gd name="adj" fmla="val 16667"/>
              </a:avLst>
            </a:prstGeom>
            <a:solidFill>
              <a:srgbClr val="007CB3">
                <a:alpha val="80000"/>
              </a:srgbClr>
            </a:solidFill>
            <a:ln w="19050" cap="flat">
              <a:solidFill>
                <a:srgbClr val="FFFFFF">
                  <a:alpha val="80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51" name="ПРИМЕНЕНИЕ ПРОФЕССИОНАЛЬНЫХ…"/>
            <p:cNvSpPr txBox="1"/>
            <p:nvPr/>
          </p:nvSpPr>
          <p:spPr>
            <a:xfrm>
              <a:off x="1280656" y="1103586"/>
              <a:ext cx="5579783" cy="998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ПРИМЕНЕНИЕ ПРОФЕССИОНАЛЬНЫХ </a:t>
              </a:r>
            </a:p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СТАНДАРТОВ В СФЕРЕ ОБРАЗОВАНИЯ</a:t>
              </a:r>
              <a:br/>
              <a:r>
                <a:t>И ОБУЧЕНИЯ</a:t>
              </a:r>
            </a:p>
          </p:txBody>
        </p:sp>
        <p:sp>
          <p:nvSpPr>
            <p:cNvPr id="452" name="Закругленный прямоугольник"/>
            <p:cNvSpPr/>
            <p:nvPr/>
          </p:nvSpPr>
          <p:spPr>
            <a:xfrm>
              <a:off x="34908" y="-2"/>
              <a:ext cx="6960522" cy="1011569"/>
            </a:xfrm>
            <a:prstGeom prst="roundRect">
              <a:avLst>
                <a:gd name="adj" fmla="val 19231"/>
              </a:avLst>
            </a:prstGeom>
            <a:solidFill>
              <a:srgbClr val="00377D">
                <a:alpha val="70000"/>
              </a:srgbClr>
            </a:solidFill>
            <a:ln w="19050" cap="flat">
              <a:solidFill>
                <a:srgbClr val="FFFFFF">
                  <a:alpha val="70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53" name="РАЗРАБОТКА И УТВЕРЖДЕНИЕ ПРОФЕССИОНАЛЬНЫХ СТАНДАРТОВ"/>
            <p:cNvSpPr txBox="1"/>
            <p:nvPr/>
          </p:nvSpPr>
          <p:spPr>
            <a:xfrm>
              <a:off x="1311085" y="173455"/>
              <a:ext cx="5518926" cy="678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>
                <a:defRPr>
                  <a:effectLst/>
                </a:defRPr>
              </a:pPr>
              <a:r>
                <a:rPr dirty="0"/>
                <a:t>РАЗРАБОТКА И УТВЕРЖДЕНИЕ ПРОФЕССИОНАЛЬНЫХ СТАНДАРТОВ</a:t>
              </a:r>
            </a:p>
          </p:txBody>
        </p:sp>
        <p:sp>
          <p:nvSpPr>
            <p:cNvPr id="454" name="Закругленный прямоугольник"/>
            <p:cNvSpPr/>
            <p:nvPr/>
          </p:nvSpPr>
          <p:spPr>
            <a:xfrm>
              <a:off x="15956" y="-2"/>
              <a:ext cx="1018544" cy="1011569"/>
            </a:xfrm>
            <a:prstGeom prst="roundRect">
              <a:avLst>
                <a:gd name="adj" fmla="val 19231"/>
              </a:avLst>
            </a:prstGeom>
            <a:solidFill>
              <a:srgbClr val="00377D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55" name="Закругленный прямоугольник"/>
            <p:cNvSpPr/>
            <p:nvPr/>
          </p:nvSpPr>
          <p:spPr>
            <a:xfrm>
              <a:off x="12699" y="1083756"/>
              <a:ext cx="1009101" cy="1032711"/>
            </a:xfrm>
            <a:prstGeom prst="roundRect">
              <a:avLst>
                <a:gd name="adj" fmla="val 19461"/>
              </a:avLst>
            </a:prstGeom>
            <a:solidFill>
              <a:srgbClr val="007CB3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56" name="Закругленный прямоугольник"/>
            <p:cNvSpPr/>
            <p:nvPr/>
          </p:nvSpPr>
          <p:spPr>
            <a:xfrm>
              <a:off x="-1" y="2198480"/>
              <a:ext cx="1034501" cy="1022890"/>
            </a:xfrm>
            <a:prstGeom prst="roundRect">
              <a:avLst>
                <a:gd name="adj" fmla="val 19169"/>
              </a:avLst>
            </a:prstGeom>
            <a:solidFill>
              <a:srgbClr val="00377D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57" name="Закругленный прямоугольник"/>
            <p:cNvSpPr/>
            <p:nvPr/>
          </p:nvSpPr>
          <p:spPr>
            <a:xfrm>
              <a:off x="-1" y="3303203"/>
              <a:ext cx="1034501" cy="1029705"/>
            </a:xfrm>
            <a:prstGeom prst="roundRect">
              <a:avLst>
                <a:gd name="adj" fmla="val 19231"/>
              </a:avLst>
            </a:prstGeom>
            <a:solidFill>
              <a:srgbClr val="007CB3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58" name="1"/>
            <p:cNvSpPr txBox="1"/>
            <p:nvPr/>
          </p:nvSpPr>
          <p:spPr>
            <a:xfrm>
              <a:off x="295084" y="53660"/>
              <a:ext cx="409486" cy="828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0" indent="0" algn="l" defTabSz="1135489">
                <a:lnSpc>
                  <a:spcPct val="120000"/>
                </a:lnSpc>
                <a:defRPr sz="5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>
                <a:defRPr>
                  <a:effectLst/>
                </a:defRPr>
              </a:pPr>
              <a:r>
                <a:t>1</a:t>
              </a:r>
            </a:p>
          </p:txBody>
        </p:sp>
        <p:sp>
          <p:nvSpPr>
            <p:cNvPr id="459" name="2"/>
            <p:cNvSpPr txBox="1"/>
            <p:nvPr/>
          </p:nvSpPr>
          <p:spPr>
            <a:xfrm>
              <a:off x="307784" y="1177721"/>
              <a:ext cx="409486" cy="828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0" indent="0" algn="l" defTabSz="1135489">
                <a:lnSpc>
                  <a:spcPct val="120000"/>
                </a:lnSpc>
                <a:defRPr sz="5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>
                <a:defRPr>
                  <a:effectLst/>
                </a:defRPr>
              </a:pPr>
              <a:r>
                <a:t>2</a:t>
              </a:r>
            </a:p>
          </p:txBody>
        </p:sp>
        <p:sp>
          <p:nvSpPr>
            <p:cNvPr id="460" name="3"/>
            <p:cNvSpPr txBox="1"/>
            <p:nvPr/>
          </p:nvSpPr>
          <p:spPr>
            <a:xfrm>
              <a:off x="333184" y="2285476"/>
              <a:ext cx="409486" cy="828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0" indent="0" algn="l" defTabSz="1135489">
                <a:lnSpc>
                  <a:spcPct val="120000"/>
                </a:lnSpc>
                <a:defRPr sz="5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>
                <a:defRPr>
                  <a:effectLst/>
                </a:defRPr>
              </a:pPr>
              <a:r>
                <a:t>3</a:t>
              </a:r>
            </a:p>
          </p:txBody>
        </p:sp>
        <p:sp>
          <p:nvSpPr>
            <p:cNvPr id="461" name="4"/>
            <p:cNvSpPr txBox="1"/>
            <p:nvPr/>
          </p:nvSpPr>
          <p:spPr>
            <a:xfrm>
              <a:off x="295084" y="3378633"/>
              <a:ext cx="409486" cy="828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0" indent="0" algn="l" defTabSz="1135489">
                <a:lnSpc>
                  <a:spcPct val="120000"/>
                </a:lnSpc>
                <a:defRPr sz="5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>
                <a:defRPr>
                  <a:effectLst/>
                </a:defRPr>
              </a:pPr>
              <a:r>
                <a:t>4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528</Words>
  <Application>Microsoft Office PowerPoint</Application>
  <PresentationFormat>Произвольный</PresentationFormat>
  <Paragraphs>64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</vt:lpstr>
      <vt:lpstr>Pancetta Serif Pro SemiBold</vt:lpstr>
      <vt:lpstr>Times New Roman</vt:lpstr>
      <vt:lpstr>Wingdings</vt:lpstr>
      <vt:lpstr>Тема Office</vt:lpstr>
      <vt:lpstr>Конкурс «Национальная система квалификаций» для журналистов, СМИ, социальных медиа   Регина Игоревна Ростороцкая Руководитель Департамента по коммуникациям Национального агентства развития квалификаций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система квалификаций России. Деятельность советов по профессиональным квалификациям</dc:title>
  <dc:creator>Зайцева Ольга Юрьевна</dc:creator>
  <cp:lastModifiedBy>Ростороцкая Регина Игоревна</cp:lastModifiedBy>
  <cp:revision>91</cp:revision>
  <cp:lastPrinted>2018-10-04T09:08:40Z</cp:lastPrinted>
  <dcterms:modified xsi:type="dcterms:W3CDTF">2024-09-06T10:03:32Z</dcterms:modified>
</cp:coreProperties>
</file>