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99" r:id="rId2"/>
    <p:sldId id="297" r:id="rId3"/>
    <p:sldId id="300" r:id="rId4"/>
    <p:sldId id="313" r:id="rId5"/>
    <p:sldId id="315" r:id="rId6"/>
    <p:sldId id="318" r:id="rId7"/>
    <p:sldId id="314" r:id="rId8"/>
    <p:sldId id="316" r:id="rId9"/>
    <p:sldId id="317" r:id="rId10"/>
    <p:sldId id="291" r:id="rId1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9E2"/>
    <a:srgbClr val="5B9BD5"/>
    <a:srgbClr val="28467C"/>
    <a:srgbClr val="FF2F2F"/>
    <a:srgbClr val="990000"/>
    <a:srgbClr val="EBE4EC"/>
    <a:srgbClr val="FFDCFF"/>
    <a:srgbClr val="D6C4D6"/>
    <a:srgbClr val="8626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9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1D19B-32B9-40A4-8335-B60FF5601DF8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C792-FA54-4335-9A63-0BED3CED1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9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7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8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5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ADD8-7B98-44BD-B4F9-7FC8F67C88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1F97-ED7D-4DF4-9AC3-D0866BC858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E02EAC36-4183-4651-A6AC-3E11BAF0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699"/>
            <a:ext cx="12192000" cy="30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7" y="1"/>
            <a:ext cx="4572000" cy="2214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783976" y="3756212"/>
            <a:ext cx="8597153" cy="2859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Перспективы правового регулирования формирования и развития отраслевой системы квалификаций</a:t>
            </a:r>
            <a:endParaRPr lang="ru-RU" sz="2400" i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i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председателя СПК ЖКХ - </a:t>
            </a:r>
            <a:r>
              <a:rPr lang="ru-RU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Чернышов</a:t>
            </a:r>
            <a:r>
              <a:rPr lang="ru-RU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Л.Н.</a:t>
            </a:r>
            <a:endParaRPr lang="ru-RU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5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back_origin_pic/03/76/38/53d81f7309966a54f0f20e4dc26cb718.jpg">
            <a:extLst>
              <a:ext uri="{FF2B5EF4-FFF2-40B4-BE49-F238E27FC236}">
                <a16:creationId xmlns:a16="http://schemas.microsoft.com/office/drawing/2014/main" id="{BBAAEFB1-A5DA-41E4-890D-E8B82EAC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C0608C-526A-4924-A3FF-CAF18B6277A7}"/>
              </a:ext>
            </a:extLst>
          </p:cNvPr>
          <p:cNvSpPr/>
          <p:nvPr/>
        </p:nvSpPr>
        <p:spPr>
          <a:xfrm>
            <a:off x="-7937" y="2953353"/>
            <a:ext cx="5831962" cy="385010"/>
          </a:xfrm>
          <a:prstGeom prst="rect">
            <a:avLst/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05A9D8-B3B8-4DA4-A382-72F1DDEF9D56}"/>
              </a:ext>
            </a:extLst>
          </p:cNvPr>
          <p:cNvSpPr/>
          <p:nvPr/>
        </p:nvSpPr>
        <p:spPr>
          <a:xfrm>
            <a:off x="-7938" y="3519638"/>
            <a:ext cx="5831963" cy="385010"/>
          </a:xfrm>
          <a:prstGeom prst="rect">
            <a:avLst/>
          </a:prstGeom>
          <a:solidFill>
            <a:schemeClr val="accent1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E3A1D-FD17-4986-BBCC-9372ADD41E1B}"/>
              </a:ext>
            </a:extLst>
          </p:cNvPr>
          <p:cNvSpPr txBox="1"/>
          <p:nvPr/>
        </p:nvSpPr>
        <p:spPr>
          <a:xfrm>
            <a:off x="5824025" y="3065812"/>
            <a:ext cx="6450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СПАСИБО ЗА ВНИМАНИЕ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6FDED3-AA55-48F4-97F4-EB4D6331C0AA}"/>
              </a:ext>
            </a:extLst>
          </p:cNvPr>
          <p:cNvCxnSpPr>
            <a:cxnSpLocks/>
          </p:cNvCxnSpPr>
          <p:nvPr/>
        </p:nvCxnSpPr>
        <p:spPr>
          <a:xfrm flipH="1">
            <a:off x="7437172" y="5688531"/>
            <a:ext cx="4754828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H="1" flipV="1">
            <a:off x="8102600" y="5632450"/>
            <a:ext cx="4089400" cy="6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2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70" name="Прямая соединительная линия 7169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3803" y="341185"/>
            <a:ext cx="10712824" cy="654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Целевые показатели «Кадрового обеспечение» Стратегии ЖКХ - 2035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33475"/>
              </p:ext>
            </p:extLst>
          </p:nvPr>
        </p:nvGraphicFramePr>
        <p:xfrm>
          <a:off x="788891" y="1299882"/>
          <a:ext cx="10327345" cy="476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627">
                  <a:extLst>
                    <a:ext uri="{9D8B030D-6E8A-4147-A177-3AD203B41FA5}">
                      <a16:colId xmlns:a16="http://schemas.microsoft.com/office/drawing/2014/main" val="3260894255"/>
                    </a:ext>
                  </a:extLst>
                </a:gridCol>
                <a:gridCol w="3039035">
                  <a:extLst>
                    <a:ext uri="{9D8B030D-6E8A-4147-A177-3AD203B41FA5}">
                      <a16:colId xmlns:a16="http://schemas.microsoft.com/office/drawing/2014/main" val="1311008979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287361113"/>
                    </a:ext>
                  </a:extLst>
                </a:gridCol>
                <a:gridCol w="959223">
                  <a:extLst>
                    <a:ext uri="{9D8B030D-6E8A-4147-A177-3AD203B41FA5}">
                      <a16:colId xmlns:a16="http://schemas.microsoft.com/office/drawing/2014/main" val="2286893101"/>
                    </a:ext>
                  </a:extLst>
                </a:gridCol>
                <a:gridCol w="744071">
                  <a:extLst>
                    <a:ext uri="{9D8B030D-6E8A-4147-A177-3AD203B41FA5}">
                      <a16:colId xmlns:a16="http://schemas.microsoft.com/office/drawing/2014/main" val="332136996"/>
                    </a:ext>
                  </a:extLst>
                </a:gridCol>
                <a:gridCol w="708212">
                  <a:extLst>
                    <a:ext uri="{9D8B030D-6E8A-4147-A177-3AD203B41FA5}">
                      <a16:colId xmlns:a16="http://schemas.microsoft.com/office/drawing/2014/main" val="2750973298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97946139"/>
                    </a:ext>
                  </a:extLst>
                </a:gridCol>
              </a:tblGrid>
              <a:tr h="63649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Критерии контроля динамики изменения  кадрового потенциала  сферы ЖКХ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Наименование </a:t>
                      </a:r>
                    </a:p>
                    <a:p>
                      <a:pPr algn="ctr"/>
                      <a:r>
                        <a:rPr lang="ru-RU" b="0" dirty="0" smtClean="0"/>
                        <a:t>показателя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Ед.</a:t>
                      </a:r>
                    </a:p>
                    <a:p>
                      <a:pPr algn="ctr"/>
                      <a:r>
                        <a:rPr lang="ru-RU" b="0" dirty="0" smtClean="0"/>
                        <a:t>изм.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2018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2024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2030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2035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103743"/>
                  </a:ext>
                </a:extLst>
              </a:tr>
              <a:tr h="11930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dirty="0" smtClean="0"/>
                        <a:t>. Мониторинг и формирование кадровой потребности сферы ЖКХ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специальностей</a:t>
                      </a:r>
                      <a:r>
                        <a:rPr lang="ru-RU" baseline="0" dirty="0" smtClean="0"/>
                        <a:t>, по которым проводится мониторинг кадровой потребности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</a:t>
                      </a:r>
                    </a:p>
                    <a:p>
                      <a:pPr algn="ctr"/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36732"/>
                  </a:ext>
                </a:extLst>
              </a:tr>
              <a:tr h="11930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ru-RU" dirty="0" smtClean="0"/>
                        <a:t>. Независимая оценка квалификаций персонала предприятий ЖКХ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сотрудников,</a:t>
                      </a:r>
                      <a:r>
                        <a:rPr lang="ru-RU" baseline="0" dirty="0" smtClean="0"/>
                        <a:t> успешно прошедших независимую оценку квалификаций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</a:t>
                      </a:r>
                    </a:p>
                    <a:p>
                      <a:pPr algn="ctr"/>
                      <a:r>
                        <a:rPr lang="ru-RU" dirty="0" smtClean="0"/>
                        <a:t>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</a:t>
                      </a:r>
                    </a:p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620940"/>
                  </a:ext>
                </a:extLst>
              </a:tr>
              <a:tr h="11930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dirty="0" smtClean="0"/>
                        <a:t>. Приведение образовательных программ в соответствие с требованиями профессиональных</a:t>
                      </a:r>
                      <a:r>
                        <a:rPr lang="ru-RU" baseline="0" dirty="0" smtClean="0"/>
                        <a:t> стандартов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Доля образовательных</a:t>
                      </a:r>
                      <a:r>
                        <a:rPr lang="ru-RU" baseline="0" dirty="0" smtClean="0"/>
                        <a:t> программ, прошедших профессионально – общественную аккредитацию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</a:t>
                      </a:r>
                    </a:p>
                    <a:p>
                      <a:pPr algn="ctr"/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4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69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7580" y="1631867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236283" y="3801365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0205" y="377833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Формирование  кадровой потребности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106" y="1747345"/>
            <a:ext cx="255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</a:rPr>
              <a:t>БЫЛО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0072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Механизмом формирования кадровой потребности отрасли  выступала система образования (НПО, СПО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ВПО)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22612" y="4284236"/>
            <a:ext cx="292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2">
                    <a:lumMod val="75000"/>
                  </a:schemeClr>
                </a:solidFill>
              </a:rPr>
              <a:t>СТАЛО</a:t>
            </a:r>
            <a:endParaRPr lang="ru-RU" sz="7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4069976"/>
            <a:ext cx="6882136" cy="1568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Субъекты нового института определения кадровой потребности отрасли -  работодатели и их объединения 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9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7580" y="1631867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35107" y="3855153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0205" y="377833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Формирование  кадровой потребности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107" y="2008894"/>
            <a:ext cx="263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Реализация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0072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Успешна в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моноотраслях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экономики (машиностроение, нефтегазовый комплекс, РЖД и др.) – крупные компании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38519" y="4284236"/>
            <a:ext cx="357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Сложность в ЖКХ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4069976"/>
            <a:ext cx="6882136" cy="187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Многопрофильность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разбосанность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по тысячам МО, малочисленность предприятий, отсутствие «жизнеспособных» объединений способных сформулировать региональную кадровую потребность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2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7580" y="1631867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236283" y="3801365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0205" y="377833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Формирование  кадровой потребности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106" y="1747345"/>
            <a:ext cx="255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2">
                    <a:lumMod val="75000"/>
                  </a:schemeClr>
                </a:solidFill>
              </a:rPr>
              <a:t>Компромис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0072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22612" y="4284236"/>
            <a:ext cx="292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Результат</a:t>
            </a: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3594847"/>
            <a:ext cx="6882136" cy="26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Позволило объединить усилия региональных органов власти в ЖКХ, образование, труда и представителей работодателей, учреждений образования, профсоюзов и служб занятости для решения проблем повышения уровня кадрового обеспечения сферы ЖКХ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917577" y="1702835"/>
            <a:ext cx="7279341" cy="1569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Решение Минстроя России о создании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2017 году в регионах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Координационных советов для организации применения ПС на предприятиях ЖКХ в соответствии с ПП РФ №584</a:t>
            </a:r>
          </a:p>
        </p:txBody>
      </p:sp>
    </p:spTree>
    <p:extLst>
      <p:ext uri="{BB962C8B-B14F-4D97-AF65-F5344CB8AC3E}">
        <p14:creationId xmlns:p14="http://schemas.microsoft.com/office/powerpoint/2010/main" val="263384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5083" y="1631867"/>
            <a:ext cx="24541" cy="2716015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Формирование  кадровой потребности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0072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81953" y="2788024"/>
            <a:ext cx="252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Результат</a:t>
            </a: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1434353"/>
            <a:ext cx="6882136" cy="484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Координационным советам позволило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определить текущую кадровую потребность региона в соответствующих специалистах;</a:t>
            </a:r>
          </a:p>
          <a:p>
            <a:pPr marL="342900" indent="-342900" algn="ctr">
              <a:buFontTx/>
              <a:buChar char="-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сформулировать наименования новых для сферы ЖКХ наименований  квалификаций (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акватроник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, сервис – менеджер и др.); </a:t>
            </a:r>
          </a:p>
          <a:p>
            <a:pPr marL="342900" indent="-342900" algn="ctr">
              <a:buFontTx/>
              <a:buChar char="-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«запустить» механизм профессионально – общественной аккредитации образовательных программ на соответствие их ПС.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4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7580" y="1631867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35107" y="3855153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0205" y="377833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Правовое регулирование системы квалификаций ЖКХ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107" y="2008894"/>
            <a:ext cx="2635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Федеральный уровень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80755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Нормативно - правовая и организационно – методическая база Независимой система профессиональных квалификаций сформирована 2012 – 2019 годы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38519" y="4284236"/>
            <a:ext cx="278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Региональный уровень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4069976"/>
            <a:ext cx="6882136" cy="187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Создается инфраструктура независимой оценки квалификаций, идет внедрение профессиональных стандартов, осуществляется процедура независимой оценки квалификаций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3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7580" y="1631867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35107" y="3855153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0205" y="377833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Правовое регулирование системы квалификаций ЖКХ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107" y="2008894"/>
            <a:ext cx="2635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Реализация (+)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80755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Выявлены образовательные «разрывы» в профессиональных знаниях  персонала, начата НОК, которая определила несоответствие ОП требованиям ПС и запросам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работодателей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38519" y="4284236"/>
            <a:ext cx="2788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Реализация </a:t>
            </a:r>
            <a:endParaRPr lang="ru-RU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(-)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3550024"/>
            <a:ext cx="6882136" cy="239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Процесс внедрения профессиональных стандартов, а также правомерность процедуры присвоения квалификаций на предприятиях отрасли ни кем не контролируется!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4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 flipH="1">
            <a:off x="197579" y="5386"/>
            <a:ext cx="28136" cy="1493318"/>
          </a:xfrm>
          <a:prstGeom prst="line">
            <a:avLst/>
          </a:prstGeom>
          <a:ln w="28575"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47874" y="9670"/>
            <a:ext cx="15052" cy="920824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17580" y="1631867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735107" y="3855153"/>
            <a:ext cx="7501" cy="1092764"/>
          </a:xfrm>
          <a:prstGeom prst="straightConnector1">
            <a:avLst/>
          </a:prstGeom>
          <a:ln w="28575">
            <a:solidFill>
              <a:srgbClr val="28467C"/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80205" y="377833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158190" y="5949353"/>
            <a:ext cx="2138289" cy="0"/>
          </a:xfrm>
          <a:prstGeom prst="line">
            <a:avLst/>
          </a:prstGeom>
          <a:ln>
            <a:solidFill>
              <a:srgbClr val="2846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380565" y="436777"/>
            <a:ext cx="9942222" cy="1066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Правовое регулирование системы квалификаций в ЖКХ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3741" y="1730188"/>
            <a:ext cx="2796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Меры на федеральном  уровне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80755" y="1498704"/>
            <a:ext cx="8384352" cy="167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До настройка действующих нормативных правовых документов, внесение изменений в отраслевые НПА, касающихся обязательности применения профессиональных стандартов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4046" y="3917313"/>
            <a:ext cx="3292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Меры на региональном уровне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11342241" y="6200052"/>
            <a:ext cx="508772" cy="2528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840941" y="3550024"/>
            <a:ext cx="6882136" cy="2399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Принятие локальных нормативных актов по применению ПС по видам деятельности обеспечивающим безопасность жизни и деятельности населения, использование для проведения НОК инструментов предлагаемых НАРК, профсоюзами, службами занятости и др.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0" y="6566820"/>
            <a:ext cx="9437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366677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478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Palatino Linotype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Sudarikov</dc:creator>
  <cp:lastModifiedBy>Admin</cp:lastModifiedBy>
  <cp:revision>228</cp:revision>
  <cp:lastPrinted>2020-01-14T08:57:29Z</cp:lastPrinted>
  <dcterms:created xsi:type="dcterms:W3CDTF">2018-04-15T12:32:38Z</dcterms:created>
  <dcterms:modified xsi:type="dcterms:W3CDTF">2020-01-14T09:19:35Z</dcterms:modified>
</cp:coreProperties>
</file>