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1" r:id="rId9"/>
    <p:sldId id="266" r:id="rId10"/>
    <p:sldId id="263" r:id="rId11"/>
    <p:sldId id="267" r:id="rId12"/>
    <p:sldId id="269" r:id="rId13"/>
  </p:sldIdLst>
  <p:sldSz cx="9144000" cy="6858000" type="screen4x3"/>
  <p:notesSz cx="9926638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-0.16164936267643323"/>
                  <c:y val="2.804451148075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жилищные услуги</c:v>
                </c:pt>
                <c:pt idx="1">
                  <c:v>коммунальные услуги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0.33822605327162908</c:v>
                </c:pt>
                <c:pt idx="1">
                  <c:v>0.66177394672837087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4F1C-9B43-4ED6-A168-4211528FBD9C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7167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67167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99813-168E-4E68-83FD-4658ACB699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86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18AF5-8D93-41DA-B4BA-564AE6AFBAE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1175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34174"/>
            <a:ext cx="7941310" cy="3063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67167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2E837-AE72-4C0C-B203-4D52F63DB5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6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E837-AE72-4C0C-B203-4D52F63DB5D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7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B167B3-EFC5-4734-B476-245926814B89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B535F2-5A28-41D3-9345-88D9968594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37776"/>
            <a:ext cx="6858000" cy="2363232"/>
          </a:xfrm>
        </p:spPr>
        <p:txBody>
          <a:bodyPr>
            <a:normAutofit/>
          </a:bodyPr>
          <a:lstStyle/>
          <a:p>
            <a:r>
              <a:rPr lang="ru-RU" b="1" dirty="0"/>
              <a:t>Об актуальных проблемах кадрового обеспечения коммунальных предприятий Иркутской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699940"/>
            <a:ext cx="6984776" cy="12875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Попов Николай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Иванович</a:t>
            </a: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председатель Ассоциации </a:t>
            </a:r>
          </a:p>
          <a:p>
            <a:pPr>
              <a:spcBef>
                <a:spcPts val="0"/>
              </a:spcBef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«Региональное отраслевое объединение работодателей </a:t>
            </a:r>
          </a:p>
          <a:p>
            <a:pPr>
              <a:spcBef>
                <a:spcPts val="0"/>
              </a:spcBef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Союз коммунальных предприятий Иркутской области»</a:t>
            </a: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5219908"/>
            <a:ext cx="5040560" cy="369332"/>
          </a:xfrm>
          <a:prstGeom prst="rect">
            <a:avLst/>
          </a:prstGeom>
        </p:spPr>
        <p:txBody>
          <a:bodyPr vert="horz">
            <a:noAutofit/>
          </a:bodyPr>
          <a:lstStyle>
            <a:lvl1pPr indent="0" algn="r">
              <a:spcBef>
                <a:spcPts val="0"/>
              </a:spcBef>
              <a:buClr>
                <a:schemeClr val="accent1"/>
              </a:buClr>
              <a:buSzPct val="76000"/>
              <a:buFont typeface="Wingdings 3"/>
              <a:buNone/>
              <a:defRPr kumimoji="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indent="0" algn="ctr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>
                <a:solidFill>
                  <a:schemeClr val="tx2"/>
                </a:solidFill>
              </a:defRPr>
            </a:lvl2pPr>
            <a:lvl3pPr indent="0" algn="ctr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/>
            </a:lvl3pPr>
            <a:lvl4pPr indent="0" algn="ctr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/>
            </a:lvl4pPr>
            <a:lvl5pPr indent="0" algn="ctr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/>
            </a:lvl5pPr>
            <a:lvl6pPr indent="0" algn="ctr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smtClean="0"/>
            </a:lvl6pPr>
            <a:lvl7pPr indent="0" algn="ctr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smtClean="0"/>
            </a:lvl7pPr>
            <a:lvl8pPr indent="0" algn="ctr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smtClean="0"/>
            </a:lvl8pPr>
            <a:lvl9pPr indent="0" algn="ctr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smtClean="0"/>
            </a:lvl9pPr>
          </a:lstStyle>
          <a:p>
            <a:r>
              <a:rPr lang="ru-RU" dirty="0"/>
              <a:t>29 марта 2018г.</a:t>
            </a:r>
          </a:p>
        </p:txBody>
      </p:sp>
      <p:pic>
        <p:nvPicPr>
          <p:cNvPr id="6" name="Рисунок 5" descr="C:\Users\Home\Desktop\с-00001573_лого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774" y="597266"/>
            <a:ext cx="1368152" cy="126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2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Ассоциации «РООР «Союз коммунальных предприятий Иркутской области»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515576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Методическая поддержка </a:t>
            </a:r>
            <a:r>
              <a:rPr lang="ru-RU" dirty="0"/>
              <a:t>предприятий ЖКХ на </a:t>
            </a:r>
            <a:r>
              <a:rPr lang="ru-RU" dirty="0" smtClean="0"/>
              <a:t>этапах </a:t>
            </a:r>
            <a:r>
              <a:rPr lang="ru-RU" dirty="0"/>
              <a:t>внедрения профессиональных стандартов и </a:t>
            </a:r>
            <a:r>
              <a:rPr lang="ru-RU" dirty="0" smtClean="0"/>
              <a:t>разработки </a:t>
            </a:r>
            <a:r>
              <a:rPr lang="ru-RU" dirty="0"/>
              <a:t>соответствующих планов; </a:t>
            </a:r>
            <a:endParaRPr lang="ru-RU" dirty="0" smtClean="0"/>
          </a:p>
          <a:p>
            <a:endParaRPr lang="ru-RU" sz="1300" dirty="0"/>
          </a:p>
          <a:p>
            <a:r>
              <a:rPr lang="ru-RU" dirty="0" smtClean="0"/>
              <a:t>Разработка </a:t>
            </a:r>
            <a:r>
              <a:rPr lang="ru-RU" dirty="0"/>
              <a:t>программ повышения квалификации и </a:t>
            </a:r>
            <a:r>
              <a:rPr lang="ru-RU" dirty="0" smtClean="0"/>
              <a:t>переподготовки </a:t>
            </a:r>
            <a:r>
              <a:rPr lang="ru-RU" dirty="0"/>
              <a:t>кадров, основанных на практическом опыте непосредственно на предприятиях </a:t>
            </a:r>
            <a:endParaRPr lang="ru-RU" dirty="0" smtClean="0"/>
          </a:p>
          <a:p>
            <a:pPr marL="355600" indent="0">
              <a:buNone/>
            </a:pPr>
            <a:r>
              <a:rPr lang="ru-RU" dirty="0" smtClean="0"/>
              <a:t>(</a:t>
            </a:r>
            <a:r>
              <a:rPr lang="ru-RU" dirty="0"/>
              <a:t>при финансовой поддержке со стороны регионального бюджета по подготовке производственной базы для обучения</a:t>
            </a:r>
            <a:r>
              <a:rPr lang="ru-RU" dirty="0" smtClean="0"/>
              <a:t>); </a:t>
            </a:r>
          </a:p>
          <a:p>
            <a:pPr marL="355600" indent="0">
              <a:buNone/>
            </a:pPr>
            <a:endParaRPr lang="ru-RU" sz="1300" dirty="0"/>
          </a:p>
          <a:p>
            <a:r>
              <a:rPr lang="ru-RU" dirty="0" smtClean="0"/>
              <a:t>отработка </a:t>
            </a:r>
            <a:r>
              <a:rPr lang="ru-RU" dirty="0"/>
              <a:t>механизма открытия в образовательных организациях необходимых для ЖКХ и соответствующих профессиональным стандартам особо востребованных </a:t>
            </a:r>
            <a:r>
              <a:rPr lang="ru-RU" dirty="0" smtClean="0"/>
              <a:t>квалификаций.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25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Об актуальных проблемах кадрового обеспечения коммунальных предприятий Иркутской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0039" y="2564904"/>
            <a:ext cx="50039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 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21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экзамен в Иркутской области в сфере ЖКХ (24 марта 2018г., ИРНИТУ)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124744"/>
            <a:ext cx="4064000" cy="2784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934949"/>
            <a:ext cx="4064000" cy="2340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24744"/>
            <a:ext cx="4176464" cy="278430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934949"/>
            <a:ext cx="4176464" cy="23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1031" y="3779748"/>
            <a:ext cx="7632848" cy="2201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ЖКХ региона в цифрах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4180748"/>
            <a:ext cx="4068452" cy="1800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Отопление;</a:t>
            </a:r>
          </a:p>
          <a:p>
            <a:pPr lvl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Горячее и холодное водоснабжение;</a:t>
            </a:r>
          </a:p>
          <a:p>
            <a:pPr lvl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Водоотведение;</a:t>
            </a:r>
          </a:p>
          <a:p>
            <a:pPr lvl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Газо- и электроснабжение;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268760"/>
            <a:ext cx="432048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2000 предприятий ЖКХ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60032" y="1268760"/>
            <a:ext cx="3888432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Занятость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45 000 чел.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60032" y="4293096"/>
            <a:ext cx="3600400" cy="155250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Благоустройство и поддержание чистоты;</a:t>
            </a:r>
          </a:p>
          <a:p>
            <a:pPr lvl="1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Управление МКД;</a:t>
            </a:r>
          </a:p>
          <a:p>
            <a:pPr lvl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Вывоз коммунальных отходов.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377974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u="sng" dirty="0" smtClean="0"/>
              <a:t>Услуги ЖКХ:</a:t>
            </a:r>
            <a:endParaRPr lang="ru-RU" sz="2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95536" y="1772816"/>
            <a:ext cx="8064896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Удельный вес отрасли в ВРП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7,7%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95536" y="2348880"/>
            <a:ext cx="6408712" cy="936104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ru-RU"/>
            </a:defPPr>
            <a:lvl1pPr marL="274320" indent="-274320"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>
                <a:solidFill>
                  <a:schemeClr val="tx2">
                    <a:lumMod val="75000"/>
                  </a:schemeClr>
                </a:solidFill>
              </a:defRPr>
            </a:lvl1pPr>
            <a:lvl2pPr marL="5486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822960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pPr algn="l"/>
            <a:r>
              <a:rPr lang="ru-RU" dirty="0" smtClean="0"/>
              <a:t>27 млрд. руб. – объем реализации жилищно-коммунальных услуг населению в 2016г.</a:t>
            </a:r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105081"/>
              </p:ext>
            </p:extLst>
          </p:nvPr>
        </p:nvGraphicFramePr>
        <p:xfrm>
          <a:off x="6156176" y="1772816"/>
          <a:ext cx="2148830" cy="19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80312" y="18256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Жилищные услуги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5862" y="28829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Услуги </a:t>
            </a:r>
            <a:r>
              <a:rPr lang="ru-RU" sz="1400" dirty="0"/>
              <a:t>к</a:t>
            </a:r>
            <a:r>
              <a:rPr lang="ru-RU" sz="1400" dirty="0" smtClean="0"/>
              <a:t>оммунальные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303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Предыстория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37815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dirty="0" smtClean="0"/>
              <a:t>1990-е гг.:</a:t>
            </a:r>
          </a:p>
          <a:p>
            <a:pPr lvl="2"/>
            <a:r>
              <a:rPr lang="ru-RU" dirty="0"/>
              <a:t>К</a:t>
            </a:r>
            <a:r>
              <a:rPr lang="ru-RU" dirty="0" smtClean="0"/>
              <a:t>ризис в стране + передача объектов ЖКХ в муниципальную собственность = резкий рост аварий (г. Усть-Кут, г. Тулун, г. Лесогорск, г. Черемхово, п. </a:t>
            </a:r>
            <a:r>
              <a:rPr lang="ru-RU" dirty="0" smtClean="0"/>
              <a:t>Чуна</a:t>
            </a:r>
            <a:r>
              <a:rPr lang="ru-RU" dirty="0" smtClean="0"/>
              <a:t>); </a:t>
            </a:r>
          </a:p>
          <a:p>
            <a:pPr lvl="2"/>
            <a:r>
              <a:rPr lang="ru-RU" dirty="0" smtClean="0"/>
              <a:t>Первые реформы ЖКХ.</a:t>
            </a:r>
          </a:p>
          <a:p>
            <a:pPr lvl="1"/>
            <a:r>
              <a:rPr lang="ru-RU" dirty="0" smtClean="0"/>
              <a:t>2000-е гг.:</a:t>
            </a:r>
          </a:p>
          <a:p>
            <a:pPr lvl="2"/>
            <a:r>
              <a:rPr lang="ru-RU" dirty="0" smtClean="0"/>
              <a:t>Переход на рыночные условия + бюджетное финансирование технического перевооружения, мероприятий по энергоресурсосбережению = снижение потерь и расходов предприятий.</a:t>
            </a:r>
          </a:p>
          <a:p>
            <a:pPr lvl="1"/>
            <a:r>
              <a:rPr lang="ru-RU" dirty="0" smtClean="0"/>
              <a:t>2010-е </a:t>
            </a:r>
            <a:r>
              <a:rPr lang="ru-RU" dirty="0"/>
              <a:t>гг</a:t>
            </a:r>
            <a:r>
              <a:rPr lang="ru-RU" dirty="0" smtClean="0"/>
              <a:t>.:</a:t>
            </a:r>
          </a:p>
          <a:p>
            <a:pPr lvl="2"/>
            <a:r>
              <a:rPr lang="ru-RU" dirty="0" smtClean="0"/>
              <a:t>Реализация Министерством жилищной политики, энергетики и транспорта Иркутской области ряда </a:t>
            </a:r>
            <a:r>
              <a:rPr lang="ru-RU" dirty="0"/>
              <a:t>целевых государственных программ: «Модернизация жилищно-коммунального хозяйства»; «Энергосбережение и повышение энергетической эффективности», «Чистая вода», «Создание региональной системы эффективного управления в жилищной сфере</a:t>
            </a:r>
            <a:r>
              <a:rPr lang="ru-RU" dirty="0" smtClean="0"/>
              <a:t>» и др.;</a:t>
            </a:r>
          </a:p>
          <a:p>
            <a:pPr lvl="2"/>
            <a:r>
              <a:rPr lang="ru-RU" dirty="0" smtClean="0"/>
              <a:t>Реализация механизма частно-государственного партнерства (концессионные соглашения, инвестиционные программы).</a:t>
            </a:r>
          </a:p>
          <a:p>
            <a:pPr lvl="1"/>
            <a:r>
              <a:rPr lang="ru-RU" dirty="0" smtClean="0"/>
              <a:t>Результат:</a:t>
            </a:r>
          </a:p>
          <a:p>
            <a:pPr lvl="2"/>
            <a:r>
              <a:rPr lang="ru-RU" dirty="0" smtClean="0"/>
              <a:t>Рост удовлетворенности населения жилищно-коммунальными услугами: </a:t>
            </a:r>
          </a:p>
          <a:p>
            <a:pPr marL="594360" lvl="2" indent="0">
              <a:buNone/>
            </a:pPr>
            <a:r>
              <a:rPr lang="ru-RU" dirty="0"/>
              <a:t> </a:t>
            </a:r>
            <a:r>
              <a:rPr lang="ru-RU" dirty="0" smtClean="0"/>
              <a:t>    2008 год – 18%, 2010г. – 22,4%, 2015г. - </a:t>
            </a:r>
            <a:r>
              <a:rPr lang="en-US" dirty="0" smtClean="0"/>
              <a:t>&gt;</a:t>
            </a:r>
            <a:r>
              <a:rPr lang="ru-RU" dirty="0" smtClean="0"/>
              <a:t> 50% населения удовлетворительно оценивают качество ЖКУ.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01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5306144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buNone/>
            </a:pPr>
            <a:endParaRPr lang="ru-RU" sz="500" dirty="0" smtClean="0"/>
          </a:p>
          <a:p>
            <a:r>
              <a:rPr lang="ru-RU" sz="2200" dirty="0" smtClean="0"/>
              <a:t>Высокий </a:t>
            </a:r>
            <a:r>
              <a:rPr lang="ru-RU" sz="2200" dirty="0"/>
              <a:t>износ объектов коммунальной инфраструктуры, что приводит к низкому КПД оборудования, большим потерям тепла и воды, перерасходу топлива и электроэнергии</a:t>
            </a:r>
            <a:r>
              <a:rPr lang="ru-RU" sz="2200" dirty="0" smtClean="0"/>
              <a:t>;</a:t>
            </a:r>
          </a:p>
          <a:p>
            <a:endParaRPr lang="ru-RU" sz="1000" dirty="0"/>
          </a:p>
          <a:p>
            <a:r>
              <a:rPr lang="ru-RU" sz="2200" dirty="0"/>
              <a:t>Неудовлетворительное финансовое состояние большого числа предприятий ЖКХ</a:t>
            </a:r>
            <a:r>
              <a:rPr lang="ru-RU" sz="2200" dirty="0" smtClean="0"/>
              <a:t>;</a:t>
            </a:r>
          </a:p>
          <a:p>
            <a:endParaRPr lang="ru-RU" sz="1000" dirty="0"/>
          </a:p>
          <a:p>
            <a:r>
              <a:rPr lang="ru-RU" sz="2200" dirty="0"/>
              <a:t>Устаревшие и не отвечающие современным требованиям методы хозяйствования, слабая заинтересованность управленческого персонала в повышении эффективности работы систем; </a:t>
            </a:r>
            <a:endParaRPr lang="ru-RU" sz="2200" dirty="0" smtClean="0"/>
          </a:p>
          <a:p>
            <a:endParaRPr lang="ru-RU" sz="1000" dirty="0"/>
          </a:p>
          <a:p>
            <a:r>
              <a:rPr lang="ru-RU" sz="2200" dirty="0"/>
              <a:t>Нежелание граждан – собственников жилых помещений активно </a:t>
            </a:r>
            <a:r>
              <a:rPr lang="ru-RU" sz="2200" dirty="0" smtClean="0"/>
              <a:t>включаться </a:t>
            </a:r>
            <a:r>
              <a:rPr lang="ru-RU" sz="2200" dirty="0"/>
              <a:t>в управление жилым </a:t>
            </a:r>
            <a:r>
              <a:rPr lang="ru-RU" sz="2200" dirty="0" smtClean="0"/>
              <a:t>фондом;</a:t>
            </a:r>
          </a:p>
          <a:p>
            <a:endParaRPr lang="ru-RU" sz="1100" dirty="0"/>
          </a:p>
          <a:p>
            <a:r>
              <a:rPr lang="ru-RU" sz="2200" dirty="0" smtClean="0"/>
              <a:t>Отсутствие профессиональных кадров («старение» среднего возраста): 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В.В. </a:t>
            </a:r>
            <a:r>
              <a:rPr lang="ru-RU" sz="2200" dirty="0"/>
              <a:t>Путин: «Дефицит квалифицированных специалистов ЖКХ в России </a:t>
            </a:r>
            <a:r>
              <a:rPr lang="ru-RU" sz="2200" dirty="0" smtClean="0"/>
              <a:t> 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приближается </a:t>
            </a:r>
            <a:r>
              <a:rPr lang="ru-RU" sz="2200" dirty="0"/>
              <a:t>к 70%».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6869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«Кадровый голод»: 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234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 smtClean="0"/>
              <a:t>Слабое </a:t>
            </a:r>
            <a:r>
              <a:rPr lang="ru-RU" sz="2200" dirty="0"/>
              <a:t>обеспечение подготовки кадров ЖКХ системой средне-профессионального </a:t>
            </a:r>
            <a:r>
              <a:rPr lang="ru-RU" sz="2200" dirty="0" smtClean="0"/>
              <a:t>образования:</a:t>
            </a:r>
          </a:p>
          <a:p>
            <a:pPr lvl="1">
              <a:spcBef>
                <a:spcPts val="0"/>
              </a:spcBef>
            </a:pPr>
            <a:r>
              <a:rPr lang="ru-RU" sz="1900" dirty="0" smtClean="0"/>
              <a:t>низкий спрос </a:t>
            </a:r>
            <a:r>
              <a:rPr lang="ru-RU" sz="1900" dirty="0"/>
              <a:t>на </a:t>
            </a:r>
            <a:r>
              <a:rPr lang="ru-RU" sz="1900" dirty="0" smtClean="0"/>
              <a:t>специальности ЖКХ;</a:t>
            </a:r>
          </a:p>
          <a:p>
            <a:pPr lvl="1">
              <a:spcBef>
                <a:spcPts val="0"/>
              </a:spcBef>
            </a:pPr>
            <a:r>
              <a:rPr lang="ru-RU" sz="1900" dirty="0" smtClean="0"/>
              <a:t>устаревшая материально-техническая база </a:t>
            </a:r>
            <a:r>
              <a:rPr lang="ru-RU" sz="1900" dirty="0"/>
              <a:t>учебных </a:t>
            </a:r>
            <a:r>
              <a:rPr lang="ru-RU" sz="1900" dirty="0" smtClean="0"/>
              <a:t>заведений;</a:t>
            </a:r>
          </a:p>
          <a:p>
            <a:pPr lvl="1">
              <a:spcBef>
                <a:spcPts val="0"/>
              </a:spcBef>
            </a:pPr>
            <a:r>
              <a:rPr lang="ru-RU" sz="1900" dirty="0" smtClean="0"/>
              <a:t>отсутствие </a:t>
            </a:r>
            <a:r>
              <a:rPr lang="ru-RU" sz="1900" dirty="0"/>
              <a:t>системы </a:t>
            </a:r>
            <a:r>
              <a:rPr lang="ru-RU" sz="1900" dirty="0" smtClean="0"/>
              <a:t>государственного </a:t>
            </a:r>
            <a:r>
              <a:rPr lang="ru-RU" sz="1900" dirty="0"/>
              <a:t>заказа на </a:t>
            </a:r>
            <a:r>
              <a:rPr lang="ru-RU" sz="1900" dirty="0" smtClean="0"/>
              <a:t>кадры;</a:t>
            </a:r>
          </a:p>
          <a:p>
            <a:pPr lvl="1">
              <a:spcBef>
                <a:spcPts val="0"/>
              </a:spcBef>
            </a:pPr>
            <a:endParaRPr lang="ru-RU" sz="500" dirty="0"/>
          </a:p>
          <a:p>
            <a:pPr>
              <a:spcBef>
                <a:spcPts val="0"/>
              </a:spcBef>
            </a:pPr>
            <a:r>
              <a:rPr lang="ru-RU" sz="2200" dirty="0" smtClean="0"/>
              <a:t>Сложности </a:t>
            </a:r>
            <a:r>
              <a:rPr lang="ru-RU" sz="2200" dirty="0"/>
              <a:t>при трудоустройстве выпускников, не имеющих опыта работы по специальности</a:t>
            </a:r>
            <a:r>
              <a:rPr lang="ru-RU" sz="2200" dirty="0" smtClean="0"/>
              <a:t>;</a:t>
            </a:r>
          </a:p>
          <a:p>
            <a:pPr>
              <a:spcBef>
                <a:spcPts val="0"/>
              </a:spcBef>
            </a:pPr>
            <a:endParaRPr lang="ru-RU" sz="500" dirty="0"/>
          </a:p>
          <a:p>
            <a:pPr>
              <a:spcBef>
                <a:spcPts val="0"/>
              </a:spcBef>
            </a:pPr>
            <a:r>
              <a:rPr lang="ru-RU" sz="2200" dirty="0" smtClean="0"/>
              <a:t>Отсутствие </a:t>
            </a:r>
            <a:r>
              <a:rPr lang="ru-RU" sz="2200" dirty="0"/>
              <a:t>единого информационного пространства, объединяющего выпускников и работодателей ЖКХ</a:t>
            </a:r>
            <a:r>
              <a:rPr lang="ru-RU" sz="2200" dirty="0" smtClean="0"/>
              <a:t>;</a:t>
            </a:r>
          </a:p>
          <a:p>
            <a:pPr>
              <a:spcBef>
                <a:spcPts val="0"/>
              </a:spcBef>
            </a:pPr>
            <a:endParaRPr lang="ru-RU" sz="500" dirty="0"/>
          </a:p>
          <a:p>
            <a:pPr>
              <a:spcBef>
                <a:spcPts val="0"/>
              </a:spcBef>
            </a:pPr>
            <a:r>
              <a:rPr lang="ru-RU" sz="2200" dirty="0" smtClean="0"/>
              <a:t>Низкая </a:t>
            </a:r>
            <a:r>
              <a:rPr lang="ru-RU" sz="2200" dirty="0"/>
              <a:t>эффективность государственной политики в области адресной поддержки молодых специалистов, неразвитость системной работы с молодыми кадрами</a:t>
            </a:r>
            <a:r>
              <a:rPr lang="ru-RU" sz="2200" dirty="0" smtClean="0"/>
              <a:t>;</a:t>
            </a:r>
          </a:p>
          <a:p>
            <a:pPr>
              <a:spcBef>
                <a:spcPts val="0"/>
              </a:spcBef>
            </a:pPr>
            <a:endParaRPr lang="ru-RU" sz="500" dirty="0"/>
          </a:p>
          <a:p>
            <a:pPr>
              <a:spcBef>
                <a:spcPts val="0"/>
              </a:spcBef>
            </a:pPr>
            <a:r>
              <a:rPr lang="ru-RU" sz="2200" dirty="0" smtClean="0"/>
              <a:t>Низкий </a:t>
            </a:r>
            <a:r>
              <a:rPr lang="ru-RU" sz="2200" dirty="0"/>
              <a:t>уровень заработной платы в отрасли</a:t>
            </a:r>
            <a:r>
              <a:rPr lang="ru-RU" sz="2200" dirty="0" smtClean="0"/>
              <a:t>;</a:t>
            </a:r>
          </a:p>
          <a:p>
            <a:pPr>
              <a:spcBef>
                <a:spcPts val="0"/>
              </a:spcBef>
            </a:pPr>
            <a:endParaRPr lang="ru-RU" sz="500" dirty="0"/>
          </a:p>
          <a:p>
            <a:pPr>
              <a:spcBef>
                <a:spcPts val="0"/>
              </a:spcBef>
            </a:pPr>
            <a:r>
              <a:rPr lang="ru-RU" sz="2200" dirty="0" smtClean="0"/>
              <a:t>Непрестижность </a:t>
            </a:r>
            <a:r>
              <a:rPr lang="ru-RU" sz="2200" dirty="0"/>
              <a:t>специальностей ЖКХ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4115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Кадровый вопрос на совещании коммунальных предприятий 18.01.2018г.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6733647" cy="13457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Общественная палата Иркутской области и Ассоциация «РООР «Союз коммунальных предприятий Иркутской области» 18.01.2018г.  провели совещание с руководителями коммунальных предприятий по вопросам кадрового обеспечения.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87" y="1551972"/>
            <a:ext cx="606549" cy="72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Home\Desktop\с-00001573_лого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465001"/>
            <a:ext cx="792088" cy="8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>
            <a:off x="2339752" y="2564904"/>
            <a:ext cx="1152128" cy="3600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3019400"/>
            <a:ext cx="7128791" cy="62562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5486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822960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smtClean="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smtClean="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smtClean="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smtClean="0"/>
            </a:lvl9pPr>
          </a:lstStyle>
          <a:p>
            <a:r>
              <a:rPr lang="ru-RU" dirty="0"/>
              <a:t>Серьезный запрос от предприятий на квалифицированных </a:t>
            </a:r>
            <a:r>
              <a:rPr lang="ru-RU" dirty="0" smtClean="0"/>
              <a:t>работников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339752" y="3558158"/>
            <a:ext cx="1152128" cy="3600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3909784"/>
            <a:ext cx="7740860" cy="69763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5486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822960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smtClean="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smtClean="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smtClean="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smtClean="0"/>
            </a:lvl9pPr>
          </a:lstStyle>
          <a:p>
            <a:r>
              <a:rPr lang="ru-RU" dirty="0" smtClean="0"/>
              <a:t>Консолидация интересов </a:t>
            </a:r>
            <a:r>
              <a:rPr lang="ru-RU" dirty="0"/>
              <a:t>органов власти, потребителей, работодателей и образовательных организаций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339752" y="4653136"/>
            <a:ext cx="1152128" cy="3600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67544" y="5073342"/>
            <a:ext cx="8064896" cy="14897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ru-RU"/>
            </a:defPPr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5486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822960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r>
              <a:rPr lang="ru-RU" dirty="0" smtClean="0"/>
              <a:t>Поднятие </a:t>
            </a:r>
            <a:r>
              <a:rPr lang="ru-RU" dirty="0"/>
              <a:t>престижа работников ЖКХ;</a:t>
            </a:r>
          </a:p>
          <a:p>
            <a:r>
              <a:rPr lang="ru-RU" dirty="0" smtClean="0"/>
              <a:t>Реализация </a:t>
            </a:r>
            <a:r>
              <a:rPr lang="ru-RU" dirty="0"/>
              <a:t>отраслевого тарифного </a:t>
            </a:r>
            <a:r>
              <a:rPr lang="ru-RU" dirty="0" smtClean="0"/>
              <a:t>соглашения;</a:t>
            </a:r>
            <a:endParaRPr lang="ru-RU" dirty="0"/>
          </a:p>
          <a:p>
            <a:r>
              <a:rPr lang="ru-RU" dirty="0" smtClean="0"/>
              <a:t>Разработка </a:t>
            </a:r>
            <a:r>
              <a:rPr lang="ru-RU" dirty="0"/>
              <a:t>и запуск в регионе реальной программы подготовки и переподготовки кадров для коммунальных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278318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 fontScale="90000"/>
          </a:bodyPr>
          <a:lstStyle/>
          <a:p>
            <a:r>
              <a:rPr lang="ru-RU" dirty="0"/>
              <a:t>Президент РФ о подготовке кадров среднего звена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37968" y="1210704"/>
            <a:ext cx="5112568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В.В. Путин 7 марта 2018г. в Екатеринбурге провел совещание по развитию среднего профессионального образования, на котором он отметил следующее:</a:t>
            </a:r>
          </a:p>
          <a:p>
            <a:r>
              <a:rPr lang="ru-RU" dirty="0"/>
              <a:t>«Важно, используя накопленный опыт и методики, сделать так, чтобы вся наша система подготовки кадров соответствовала и учитывала технологические перемены, которые происходят в мире. </a:t>
            </a:r>
            <a:endParaRPr lang="ru-RU" dirty="0" smtClean="0"/>
          </a:p>
          <a:p>
            <a:r>
              <a:rPr lang="ru-RU" dirty="0" smtClean="0"/>
              <a:t>Уже </a:t>
            </a:r>
            <a:r>
              <a:rPr lang="ru-RU" dirty="0"/>
              <a:t>изменилось и будет меняться само содержание труда рабочего: сегодня он, по сути, инженер, человек с инженерными знаниями, как минимум, способный управлять сложными техническими устройствами</a:t>
            </a:r>
            <a:r>
              <a:rPr lang="ru-RU" dirty="0" smtClean="0"/>
              <a:t>.</a:t>
            </a:r>
          </a:p>
          <a:p>
            <a:r>
              <a:rPr lang="ru-RU" dirty="0"/>
              <a:t>Система профессионального образования должна быть гибкой, предусматривать разные сроки и формы подготовки. Речь идет не только об обучении ребят, которые закончили школу, но и о переподготовке уже состоявшихся специалистов, потому что каждому человеку сегодня нужно учиться постоянно, в течение всей жизни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340768"/>
            <a:ext cx="3312368" cy="18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80683" y="3356992"/>
            <a:ext cx="3499229" cy="350100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 smtClean="0"/>
              <a:t>Задачи, поставленные президентом России:</a:t>
            </a:r>
          </a:p>
          <a:p>
            <a:pPr marL="261938" indent="-261938">
              <a:buFont typeface="+mj-lt"/>
              <a:buAutoNum type="arabicPeriod"/>
            </a:pPr>
            <a:r>
              <a:rPr lang="ru-RU" dirty="0" smtClean="0"/>
              <a:t>Учет стратегии регионального развития;</a:t>
            </a:r>
          </a:p>
          <a:p>
            <a:pPr marL="261938" indent="-261938">
              <a:buFont typeface="+mj-lt"/>
              <a:buAutoNum type="arabicPeriod"/>
            </a:pPr>
            <a:r>
              <a:rPr lang="ru-RU" dirty="0" smtClean="0"/>
              <a:t>Обучение на самой передовой учебной и производственной базах;</a:t>
            </a:r>
          </a:p>
          <a:p>
            <a:pPr marL="261938" indent="-261938">
              <a:buFont typeface="+mj-lt"/>
              <a:buAutoNum type="arabicPeriod"/>
            </a:pPr>
            <a:r>
              <a:rPr lang="ru-RU" dirty="0" smtClean="0"/>
              <a:t>Объективная, независимая, прозрачная оценка компетенций с демонстрацией навыков на практике. </a:t>
            </a:r>
          </a:p>
        </p:txBody>
      </p:sp>
    </p:spTree>
    <p:extLst>
      <p:ext uri="{BB962C8B-B14F-4D97-AF65-F5344CB8AC3E}">
        <p14:creationId xmlns:p14="http://schemas.microsoft.com/office/powerpoint/2010/main" val="335979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Внимание к проблеме со стороны государства и общественности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8160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2014 год – СПК ЖКХ – орган управления проф. квалификациями в ЖКХ</a:t>
            </a:r>
            <a:endParaRPr lang="ru-RU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245" y="1556792"/>
            <a:ext cx="8457530" cy="27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245" y="1556792"/>
            <a:ext cx="60735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6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67544" y="1628800"/>
            <a:ext cx="432048" cy="4038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173860" y="4149080"/>
            <a:ext cx="2838300" cy="517128"/>
          </a:xfrm>
          <a:prstGeom prst="wedgeRoundRectCallout">
            <a:avLst>
              <a:gd name="adj1" fmla="val 27120"/>
              <a:gd name="adj2" fmla="val -720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том числе ЦОК ЖКХ в Иркутской области</a:t>
            </a:r>
            <a:endParaRPr lang="ru-RU" sz="1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199" y="4819600"/>
            <a:ext cx="8364575" cy="14897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b="1"/>
            </a:lvl1pPr>
            <a:lvl2pPr marL="5486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822960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smtClean="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smtClean="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smtClean="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smtClean="0"/>
            </a:lvl9pPr>
          </a:lstStyle>
          <a:p>
            <a:r>
              <a:rPr lang="ru-RU" dirty="0"/>
              <a:t>2016 </a:t>
            </a:r>
            <a:r>
              <a:rPr lang="ru-RU" dirty="0" smtClean="0"/>
              <a:t>год – Координационный </a:t>
            </a:r>
            <a:r>
              <a:rPr lang="ru-RU" dirty="0"/>
              <a:t>Совет по развитию профессиональных квалификаций при Губернаторе Иркутской </a:t>
            </a:r>
            <a:r>
              <a:rPr lang="ru-RU" dirty="0" smtClean="0"/>
              <a:t>области;</a:t>
            </a:r>
          </a:p>
          <a:p>
            <a:r>
              <a:rPr lang="ru-RU" dirty="0" smtClean="0"/>
              <a:t>2017 год – рабочая группа по внедрению и развитию на территории Иркутской области системы профессиональных квалификаций и кадрового потенциала в сфере ЖКХ и транспорта на базе регионального отраслевого министерства.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0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Необходимые шаги для решения выявленных проблем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18906" r="12936" b="7725"/>
          <a:stretch/>
        </p:blipFill>
        <p:spPr bwMode="auto">
          <a:xfrm>
            <a:off x="270478" y="1412652"/>
            <a:ext cx="8694010" cy="45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945" y="1518692"/>
            <a:ext cx="60735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600" dirty="0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607244" y="1531268"/>
            <a:ext cx="432048" cy="4038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71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559</TotalTime>
  <Words>864</Words>
  <Application>Microsoft Office PowerPoint</Application>
  <PresentationFormat>Экран (4:3)</PresentationFormat>
  <Paragraphs>96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Об актуальных проблемах кадрового обеспечения коммунальных предприятий Иркутской области</vt:lpstr>
      <vt:lpstr>ЖКХ региона в цифрах</vt:lpstr>
      <vt:lpstr>Предыстория</vt:lpstr>
      <vt:lpstr>Актуальные проблемы</vt:lpstr>
      <vt:lpstr>«Кадровый голод»: причины</vt:lpstr>
      <vt:lpstr>Кадровый вопрос на совещании коммунальных предприятий 18.01.2018г. </vt:lpstr>
      <vt:lpstr>Президент РФ о подготовке кадров среднего звена</vt:lpstr>
      <vt:lpstr>Внимание к проблеме со стороны государства и общественности</vt:lpstr>
      <vt:lpstr>Необходимые шаги для решения выявленных проблем</vt:lpstr>
      <vt:lpstr>Участие Ассоциации «РООР «Союз коммунальных предприятий Иркутской области»</vt:lpstr>
      <vt:lpstr>Об актуальных проблемах кадрового обеспечения коммунальных предприятий Иркутской области</vt:lpstr>
      <vt:lpstr>Первый экзамен в Иркутской области в сфере ЖКХ (24 марта 2018г., ИРНИТУ)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актуальных проблемах кадрового обеспечения коммунальных предприятий Иркутской области</dc:title>
  <dc:creator>User</dc:creator>
  <cp:lastModifiedBy>User</cp:lastModifiedBy>
  <cp:revision>51</cp:revision>
  <cp:lastPrinted>2018-03-27T08:35:22Z</cp:lastPrinted>
  <dcterms:created xsi:type="dcterms:W3CDTF">2018-03-27T02:07:38Z</dcterms:created>
  <dcterms:modified xsi:type="dcterms:W3CDTF">2018-03-27T11:26:42Z</dcterms:modified>
</cp:coreProperties>
</file>