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27" r:id="rId1"/>
  </p:sldMasterIdLst>
  <p:sldIdLst>
    <p:sldId id="257" r:id="rId2"/>
    <p:sldId id="272" r:id="rId3"/>
    <p:sldId id="278" r:id="rId4"/>
    <p:sldId id="275" r:id="rId5"/>
    <p:sldId id="271" r:id="rId6"/>
    <p:sldId id="282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1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50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1159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50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5293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602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997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4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31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38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33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3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1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51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8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  <p:sldLayoutId id="2147484040" r:id="rId13"/>
    <p:sldLayoutId id="2147484041" r:id="rId14"/>
    <p:sldLayoutId id="2147484042" r:id="rId15"/>
    <p:sldLayoutId id="21474840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646982"/>
            <a:ext cx="8915399" cy="4130400"/>
          </a:xfrm>
        </p:spPr>
        <p:txBody>
          <a:bodyPr anchor="t"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О стратегии внедрения профессиональных квалификаций в государственное регулирование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3994031"/>
            <a:ext cx="8915399" cy="1909632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9600" b="1" dirty="0" smtClean="0">
              <a:solidFill>
                <a:srgbClr val="0531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600" b="1" dirty="0" err="1" smtClean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Санжицыренова</a:t>
            </a:r>
            <a:r>
              <a:rPr lang="ru-RU" sz="9600" b="1" dirty="0" smtClean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Р.К., </a:t>
            </a:r>
          </a:p>
          <a:p>
            <a:r>
              <a:rPr lang="ru-RU" sz="9600" b="1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председатель РООР «Союз предприятий коммунального и городского хозяйства Республики Бурятия», </a:t>
            </a:r>
            <a:endParaRPr lang="ru-RU" sz="9600" b="1" dirty="0" smtClean="0">
              <a:solidFill>
                <a:srgbClr val="05315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9600" b="1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Регионального Центра оценки квалификации  в сфере ЖКХ Республики Бурятия</a:t>
            </a:r>
          </a:p>
          <a:p>
            <a:pPr algn="ctr"/>
            <a:r>
              <a:rPr lang="ru-RU" sz="9600" b="1" dirty="0" smtClean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Улан-Удэ</a:t>
            </a:r>
            <a:r>
              <a:rPr lang="ru-RU" sz="9600" b="1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b="1" dirty="0" smtClean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9600" b="1" dirty="0">
                <a:solidFill>
                  <a:srgbClr val="05315C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50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69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ff5"/>
              </a:rPr>
              <a:t>Проблемы во внедрении профессиональной квалификации в Республике Бурятия</a:t>
            </a:r>
            <a:r>
              <a:rPr lang="ru-RU" dirty="0">
                <a:solidFill>
                  <a:srgbClr val="57A170"/>
                </a:solidFill>
                <a:latin typeface="ff5"/>
              </a:rPr>
              <a:t/>
            </a:r>
            <a:br>
              <a:rPr lang="ru-RU" dirty="0">
                <a:solidFill>
                  <a:srgbClr val="57A170"/>
                </a:solidFill>
                <a:latin typeface="ff5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216324"/>
            <a:ext cx="10515600" cy="5641675"/>
          </a:xfrm>
        </p:spPr>
        <p:txBody>
          <a:bodyPr>
            <a:normAutofit fontScale="92500" lnSpcReduction="20000"/>
          </a:bodyPr>
          <a:lstStyle/>
          <a:p>
            <a:r>
              <a:rPr lang="ru-RU" sz="1900" b="1" dirty="0" smtClean="0">
                <a:solidFill>
                  <a:schemeClr val="tx1"/>
                </a:solidFill>
              </a:rPr>
              <a:t>Для </a:t>
            </a:r>
            <a:r>
              <a:rPr lang="ru-RU" sz="1900" b="1" dirty="0">
                <a:solidFill>
                  <a:schemeClr val="tx1"/>
                </a:solidFill>
              </a:rPr>
              <a:t>российских компаний внедрение профессиональных стандартов происходит с большим трудом, </a:t>
            </a:r>
            <a:endParaRPr lang="ru-RU" sz="1900" b="1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С </a:t>
            </a:r>
            <a:r>
              <a:rPr lang="ru-RU" sz="1900" b="1" dirty="0">
                <a:solidFill>
                  <a:schemeClr val="tx1"/>
                </a:solidFill>
              </a:rPr>
              <a:t>немалыми трудностями столкнутся и работники, которым придется проходить обучение или переквалификацию. </a:t>
            </a:r>
          </a:p>
          <a:p>
            <a:r>
              <a:rPr lang="ru-RU" sz="1900" b="1" dirty="0" smtClean="0">
                <a:solidFill>
                  <a:schemeClr val="tx1"/>
                </a:solidFill>
              </a:rPr>
              <a:t>Причины</a:t>
            </a:r>
            <a:r>
              <a:rPr lang="ru-RU" sz="1900" b="1" dirty="0" smtClean="0">
                <a:solidFill>
                  <a:schemeClr val="accent6"/>
                </a:solidFill>
              </a:rPr>
              <a:t>:</a:t>
            </a:r>
            <a:endParaRPr lang="ru-RU" sz="1900" b="1" dirty="0">
              <a:solidFill>
                <a:schemeClr val="accent6"/>
              </a:solidFill>
            </a:endParaRPr>
          </a:p>
          <a:p>
            <a:r>
              <a:rPr lang="ru-RU" sz="1900" b="1" dirty="0" smtClean="0">
                <a:solidFill>
                  <a:srgbClr val="57A170"/>
                </a:solidFill>
                <a:latin typeface="ff11"/>
              </a:rPr>
              <a:t></a:t>
            </a:r>
            <a:r>
              <a:rPr lang="ru-RU" sz="1900" b="1" dirty="0" smtClean="0">
                <a:solidFill>
                  <a:srgbClr val="000000"/>
                </a:solidFill>
                <a:latin typeface="ffa"/>
              </a:rPr>
              <a:t> </a:t>
            </a:r>
            <a:r>
              <a:rPr lang="ru-RU" sz="1900" b="1" dirty="0">
                <a:solidFill>
                  <a:srgbClr val="000000"/>
                </a:solidFill>
                <a:latin typeface="ffa"/>
              </a:rPr>
              <a:t>отсутствие профессиональных стандартов для некоторых видов </a:t>
            </a:r>
            <a:r>
              <a:rPr lang="ru-RU" sz="1900" b="1" dirty="0" smtClean="0">
                <a:solidFill>
                  <a:srgbClr val="000000"/>
                </a:solidFill>
                <a:latin typeface="ffa"/>
              </a:rPr>
              <a:t>деятельности, в том числе по новым технологиям</a:t>
            </a:r>
            <a:endParaRPr lang="ru-RU" sz="1900" b="1" dirty="0">
              <a:solidFill>
                <a:srgbClr val="57A170"/>
              </a:solidFill>
              <a:latin typeface="ff11"/>
            </a:endParaRPr>
          </a:p>
          <a:p>
            <a:r>
              <a:rPr lang="ru-RU" sz="1900" b="1" dirty="0">
                <a:solidFill>
                  <a:srgbClr val="57A170"/>
                </a:solidFill>
                <a:latin typeface="ff11"/>
              </a:rPr>
              <a:t></a:t>
            </a:r>
            <a:r>
              <a:rPr lang="ru-RU" sz="1900" b="1" dirty="0">
                <a:solidFill>
                  <a:srgbClr val="000000"/>
                </a:solidFill>
                <a:latin typeface="ffa"/>
              </a:rPr>
              <a:t> недостаточная информированность руководителей структурных подразделений о профессиональных стандартах;</a:t>
            </a:r>
          </a:p>
          <a:p>
            <a:r>
              <a:rPr lang="ru-RU" sz="1900" b="1" dirty="0">
                <a:solidFill>
                  <a:srgbClr val="57A170"/>
                </a:solidFill>
                <a:latin typeface="ff11"/>
              </a:rPr>
              <a:t></a:t>
            </a:r>
            <a:r>
              <a:rPr lang="ru-RU" sz="1900" b="1" dirty="0">
                <a:solidFill>
                  <a:srgbClr val="000000"/>
                </a:solidFill>
                <a:latin typeface="ffa"/>
              </a:rPr>
              <a:t> несоответствие квалификации работников требованиям профессионального стандарта;</a:t>
            </a:r>
          </a:p>
          <a:p>
            <a:r>
              <a:rPr lang="ru-RU" sz="1900" b="1" dirty="0">
                <a:solidFill>
                  <a:srgbClr val="57A170"/>
                </a:solidFill>
                <a:latin typeface="ff11"/>
              </a:rPr>
              <a:t></a:t>
            </a:r>
            <a:r>
              <a:rPr lang="ru-RU" sz="1900" b="1" dirty="0">
                <a:solidFill>
                  <a:srgbClr val="000000"/>
                </a:solidFill>
                <a:latin typeface="ffa"/>
              </a:rPr>
              <a:t> необходимость больших затрат на подготовку персонала;</a:t>
            </a:r>
            <a:endParaRPr lang="ru-RU" sz="1900" b="1" dirty="0">
              <a:solidFill>
                <a:srgbClr val="57A170"/>
              </a:solidFill>
              <a:latin typeface="ff11"/>
            </a:endParaRPr>
          </a:p>
          <a:p>
            <a:r>
              <a:rPr lang="ru-RU" sz="1900" b="1" dirty="0">
                <a:solidFill>
                  <a:srgbClr val="57A170"/>
                </a:solidFill>
                <a:latin typeface="ff11"/>
              </a:rPr>
              <a:t></a:t>
            </a:r>
            <a:r>
              <a:rPr lang="ru-RU" sz="1900" b="1" dirty="0">
                <a:solidFill>
                  <a:srgbClr val="000000"/>
                </a:solidFill>
                <a:latin typeface="ffa"/>
              </a:rPr>
              <a:t> при наличии определенных вакансий нет возможности принять соискателя на работу без определенной подготовки;</a:t>
            </a:r>
          </a:p>
          <a:p>
            <a:r>
              <a:rPr lang="ru-RU" sz="1900" b="1" dirty="0">
                <a:solidFill>
                  <a:srgbClr val="57A170"/>
                </a:solidFill>
                <a:latin typeface="ff11"/>
              </a:rPr>
              <a:t></a:t>
            </a:r>
            <a:r>
              <a:rPr lang="ru-RU" sz="1900" b="1" dirty="0">
                <a:solidFill>
                  <a:srgbClr val="000000"/>
                </a:solidFill>
                <a:latin typeface="ffa"/>
              </a:rPr>
              <a:t> несоответствие трудовых функций профессиональных стандартов и существующих должностных обязанностей работников;</a:t>
            </a:r>
          </a:p>
          <a:p>
            <a:r>
              <a:rPr lang="ru-RU" sz="1900" b="1" dirty="0">
                <a:solidFill>
                  <a:srgbClr val="57A170"/>
                </a:solidFill>
                <a:latin typeface="ff11"/>
              </a:rPr>
              <a:t></a:t>
            </a:r>
            <a:r>
              <a:rPr lang="ru-RU" sz="1900" b="1" dirty="0">
                <a:solidFill>
                  <a:srgbClr val="000000"/>
                </a:solidFill>
                <a:latin typeface="ffa"/>
              </a:rPr>
              <a:t> потеря права на досрочную пенсию работников за условия труда при изменении наименований должностей в соответствии со ст. 57 ТК РФ.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92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792" y="96488"/>
            <a:ext cx="11177109" cy="91280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Меры по продвижению профессиональных квалификаций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419" y="1009292"/>
            <a:ext cx="11775055" cy="5236233"/>
          </a:xfrm>
        </p:spPr>
        <p:txBody>
          <a:bodyPr anchor="t"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Государству </a:t>
            </a:r>
            <a:r>
              <a:rPr lang="ru-RU" b="1" dirty="0">
                <a:solidFill>
                  <a:schemeClr val="tx1"/>
                </a:solidFill>
              </a:rPr>
              <a:t>целесообразно создать надлежащие структуры, которые смогут оказать помощь и консультацию по вопросам внедрения </a:t>
            </a:r>
            <a:r>
              <a:rPr lang="ru-RU" b="1" dirty="0" err="1">
                <a:solidFill>
                  <a:schemeClr val="tx1"/>
                </a:solidFill>
              </a:rPr>
              <a:t>профстандартов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Участие профессиональных сообществ, объединений работодателей в продвижении профессиональных квалификации</a:t>
            </a:r>
          </a:p>
          <a:p>
            <a:r>
              <a:rPr lang="ru-RU" b="1" dirty="0">
                <a:solidFill>
                  <a:schemeClr val="tx1"/>
                </a:solidFill>
              </a:rPr>
              <a:t>Создание Центра компетенции, который создаст условия внедрения </a:t>
            </a:r>
            <a:r>
              <a:rPr lang="ru-RU" b="1" dirty="0" err="1">
                <a:solidFill>
                  <a:schemeClr val="tx1"/>
                </a:solidFill>
              </a:rPr>
              <a:t>профстандартов</a:t>
            </a:r>
            <a:r>
              <a:rPr lang="ru-RU" b="1" dirty="0">
                <a:solidFill>
                  <a:schemeClr val="tx1"/>
                </a:solidFill>
              </a:rPr>
              <a:t> и создание новых профессиональных стандартов в рамках внедрения новых технологий в производство</a:t>
            </a:r>
          </a:p>
          <a:p>
            <a:r>
              <a:rPr lang="ru-RU" b="1" dirty="0">
                <a:solidFill>
                  <a:schemeClr val="tx1"/>
                </a:solidFill>
              </a:rPr>
              <a:t>Внедрение Дуальной системы образования как фактор приближения теории с </a:t>
            </a:r>
            <a:r>
              <a:rPr lang="ru-RU" b="1" dirty="0" smtClean="0">
                <a:solidFill>
                  <a:schemeClr val="tx1"/>
                </a:solidFill>
              </a:rPr>
              <a:t>практикой. Большое </a:t>
            </a:r>
            <a:r>
              <a:rPr lang="ru-RU" b="1" dirty="0">
                <a:solidFill>
                  <a:schemeClr val="tx1"/>
                </a:solidFill>
              </a:rPr>
              <a:t>конкурентное преимущество получат молодые специалисты без опыта </a:t>
            </a:r>
            <a:r>
              <a:rPr lang="ru-RU" b="1" dirty="0" smtClean="0">
                <a:solidFill>
                  <a:schemeClr val="tx1"/>
                </a:solidFill>
              </a:rPr>
              <a:t>работы, что </a:t>
            </a:r>
            <a:r>
              <a:rPr lang="ru-RU" b="1" dirty="0">
                <a:solidFill>
                  <a:schemeClr val="tx1"/>
                </a:solidFill>
              </a:rPr>
              <a:t>стабилизирует ситуацию на молодежном рынке труда.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Для </a:t>
            </a:r>
            <a:r>
              <a:rPr lang="ru-RU" b="1" dirty="0">
                <a:solidFill>
                  <a:schemeClr val="tx1"/>
                </a:solidFill>
              </a:rPr>
              <a:t>успешного распространения дуальной системы образования необходима серьезная поддержка отраслевых министерств, крупных предприятий, а также активное участие бизнеса.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роведение </a:t>
            </a:r>
            <a:r>
              <a:rPr lang="ru-RU" b="1" dirty="0">
                <a:solidFill>
                  <a:schemeClr val="tx1"/>
                </a:solidFill>
              </a:rPr>
              <a:t>постоянно действующих семинаров и </a:t>
            </a:r>
            <a:r>
              <a:rPr lang="ru-RU" b="1" dirty="0" err="1">
                <a:solidFill>
                  <a:schemeClr val="tx1"/>
                </a:solidFill>
              </a:rPr>
              <a:t>вебинаров</a:t>
            </a:r>
            <a:r>
              <a:rPr lang="ru-RU" b="1" dirty="0">
                <a:solidFill>
                  <a:schemeClr val="tx1"/>
                </a:solidFill>
              </a:rPr>
              <a:t> на тему «Внедрение профессиональных стандартов в практику работы с кадровым составом организаций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b="1" dirty="0">
                <a:solidFill>
                  <a:schemeClr val="tx1"/>
                </a:solidFill>
              </a:rPr>
              <a:t>В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перспективе профессиональные стандарты должны помочь сделать рынок труда для работодателей и работников прозрачнее. </a:t>
            </a:r>
          </a:p>
          <a:p>
            <a:endParaRPr lang="ru-RU" b="1" dirty="0"/>
          </a:p>
          <a:p>
            <a:endParaRPr lang="ru-RU" dirty="0"/>
          </a:p>
          <a:p>
            <a:endParaRPr lang="ru-RU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5835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15660" y="60384"/>
            <a:ext cx="11818189" cy="6797615"/>
          </a:xfrm>
        </p:spPr>
        <p:txBody>
          <a:bodyPr anchor="t">
            <a:normAutofit fontScale="25000" lnSpcReduction="20000"/>
          </a:bodyPr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ru-RU" sz="8800" b="1" dirty="0" smtClean="0"/>
              <a:t>Меры </a:t>
            </a:r>
            <a:r>
              <a:rPr lang="ru-RU" sz="8800" b="1" dirty="0"/>
              <a:t>по продвижению профессиональных квалификаций </a:t>
            </a:r>
            <a:endParaRPr lang="ru-RU" sz="8800" b="1" dirty="0" smtClean="0"/>
          </a:p>
          <a:p>
            <a:pPr marL="0" indent="0" algn="r">
              <a:buNone/>
            </a:pPr>
            <a:r>
              <a:rPr lang="ru-RU" sz="8000" b="1" i="1" dirty="0" smtClean="0">
                <a:solidFill>
                  <a:schemeClr val="tx1"/>
                </a:solidFill>
              </a:rPr>
              <a:t>(продолжение)             </a:t>
            </a:r>
          </a:p>
          <a:p>
            <a:r>
              <a:rPr lang="ru-RU" sz="7200" b="1" dirty="0" smtClean="0">
                <a:solidFill>
                  <a:schemeClr val="tx1"/>
                </a:solidFill>
              </a:rPr>
              <a:t>              Необходимо </a:t>
            </a:r>
            <a:r>
              <a:rPr lang="ru-RU" sz="7200" b="1" dirty="0" smtClean="0">
                <a:solidFill>
                  <a:schemeClr val="tx1"/>
                </a:solidFill>
              </a:rPr>
              <a:t>создание </a:t>
            </a:r>
            <a:r>
              <a:rPr lang="ru-RU" sz="7200" b="1" dirty="0">
                <a:solidFill>
                  <a:schemeClr val="tx1"/>
                </a:solidFill>
              </a:rPr>
              <a:t>Комиссии по применению профессиональных стандартов на предприятиях </a:t>
            </a:r>
            <a:r>
              <a:rPr lang="ru-RU" sz="7200" b="1" dirty="0" smtClean="0">
                <a:solidFill>
                  <a:schemeClr val="tx1"/>
                </a:solidFill>
              </a:rPr>
              <a:t>строительства и ЖКХ </a:t>
            </a:r>
            <a:r>
              <a:rPr lang="ru-RU" sz="7200" b="1" dirty="0">
                <a:solidFill>
                  <a:schemeClr val="tx1"/>
                </a:solidFill>
              </a:rPr>
              <a:t>территории, с участием представителей регионального объединения работодателей и профсоюзов, отраслевых предприятий и  иных учреждений и организаций, осуществляющих деятельность по формированию и развитию профессиональных квалификаций на региональном рынке труда (регионального Министерства (комитета) по труду, служб занятости, учреждений образования и др</a:t>
            </a:r>
            <a:r>
              <a:rPr lang="ru-RU" sz="7200" b="1" dirty="0" smtClean="0">
                <a:solidFill>
                  <a:schemeClr val="tx1"/>
                </a:solidFill>
              </a:rPr>
              <a:t>.)</a:t>
            </a:r>
          </a:p>
          <a:p>
            <a:r>
              <a:rPr lang="ru-RU" sz="7200" b="1" dirty="0" smtClean="0">
                <a:solidFill>
                  <a:schemeClr val="tx1"/>
                </a:solidFill>
              </a:rPr>
              <a:t> Комиссии </a:t>
            </a:r>
            <a:r>
              <a:rPr lang="ru-RU" sz="7200" b="1" dirty="0">
                <a:solidFill>
                  <a:schemeClr val="tx1"/>
                </a:solidFill>
              </a:rPr>
              <a:t>в своей деятельности руководствуются </a:t>
            </a:r>
            <a:r>
              <a:rPr lang="ru-RU" sz="7200" b="1" dirty="0" smtClean="0">
                <a:solidFill>
                  <a:schemeClr val="tx1"/>
                </a:solidFill>
              </a:rPr>
              <a:t>соответствующими Федеральными законами постановлениями и нормативно </a:t>
            </a:r>
            <a:r>
              <a:rPr lang="ru-RU" sz="7200" b="1" dirty="0">
                <a:solidFill>
                  <a:schemeClr val="tx1"/>
                </a:solidFill>
              </a:rPr>
              <a:t>– методическими документами Совета по профессиональным квалификациям в ЖКХ</a:t>
            </a:r>
            <a:r>
              <a:rPr lang="ru-RU" sz="6400" b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sz="7200" b="1" dirty="0">
                <a:solidFill>
                  <a:schemeClr val="tx1"/>
                </a:solidFill>
              </a:rPr>
              <a:t>Основными задачами Комиссий является:</a:t>
            </a:r>
          </a:p>
          <a:p>
            <a:pPr lvl="0"/>
            <a:r>
              <a:rPr lang="ru-RU" sz="7200" b="1" dirty="0">
                <a:solidFill>
                  <a:schemeClr val="tx1"/>
                </a:solidFill>
              </a:rPr>
              <a:t>организация применения профессиональных стандартов на предприятиях </a:t>
            </a:r>
            <a:r>
              <a:rPr lang="ru-RU" sz="7200" b="1" dirty="0" smtClean="0">
                <a:solidFill>
                  <a:schemeClr val="tx1"/>
                </a:solidFill>
              </a:rPr>
              <a:t>строительства и ЖКХ </a:t>
            </a:r>
            <a:r>
              <a:rPr lang="ru-RU" sz="7200" b="1" dirty="0">
                <a:solidFill>
                  <a:schemeClr val="tx1"/>
                </a:solidFill>
              </a:rPr>
              <a:t>территории в соответствии с Постановлением Правительства РФ от 27.07.2016 года № 584;</a:t>
            </a:r>
          </a:p>
          <a:p>
            <a:pPr lvl="0"/>
            <a:r>
              <a:rPr lang="ru-RU" sz="7200" b="1" dirty="0">
                <a:solidFill>
                  <a:schemeClr val="tx1"/>
                </a:solidFill>
              </a:rPr>
              <a:t>контроль проведения Центром </a:t>
            </a:r>
            <a:r>
              <a:rPr lang="ru-RU" sz="7200" b="1" dirty="0" smtClean="0">
                <a:solidFill>
                  <a:schemeClr val="tx1"/>
                </a:solidFill>
              </a:rPr>
              <a:t>оценки </a:t>
            </a:r>
            <a:r>
              <a:rPr lang="ru-RU" sz="7200" b="1" dirty="0">
                <a:solidFill>
                  <a:schemeClr val="tx1"/>
                </a:solidFill>
              </a:rPr>
              <a:t>квалификаций в </a:t>
            </a:r>
            <a:r>
              <a:rPr lang="ru-RU" sz="7200" b="1" dirty="0" smtClean="0">
                <a:solidFill>
                  <a:schemeClr val="tx1"/>
                </a:solidFill>
              </a:rPr>
              <a:t>строительстве и ЖКХ </a:t>
            </a:r>
            <a:r>
              <a:rPr lang="ru-RU" sz="7200" b="1" dirty="0">
                <a:solidFill>
                  <a:schemeClr val="tx1"/>
                </a:solidFill>
              </a:rPr>
              <a:t>и его </a:t>
            </a:r>
            <a:r>
              <a:rPr lang="ru-RU" sz="7200" b="1" dirty="0" smtClean="0">
                <a:solidFill>
                  <a:schemeClr val="tx1"/>
                </a:solidFill>
              </a:rPr>
              <a:t>подразделениями </a:t>
            </a:r>
            <a:r>
              <a:rPr lang="ru-RU" sz="7200" b="1" dirty="0">
                <a:solidFill>
                  <a:schemeClr val="tx1"/>
                </a:solidFill>
              </a:rPr>
              <a:t>(Экзаменационными центрами (ЭЦ)), независимой оценки квалификации  работников предприятий отрасли и выпускников учреждений образования, а также соискателей с рынка труда;</a:t>
            </a:r>
          </a:p>
          <a:p>
            <a:pPr lvl="0"/>
            <a:r>
              <a:rPr lang="ru-RU" sz="7200" b="1" dirty="0">
                <a:solidFill>
                  <a:schemeClr val="tx1"/>
                </a:solidFill>
              </a:rPr>
              <a:t>контроль осуществления учреждениями образования, ведущими  подготовку и переподготовку специалистов для сферы </a:t>
            </a:r>
            <a:r>
              <a:rPr lang="ru-RU" sz="7200" b="1" dirty="0" smtClean="0">
                <a:solidFill>
                  <a:schemeClr val="tx1"/>
                </a:solidFill>
              </a:rPr>
              <a:t>строительства и ЖКХ</a:t>
            </a:r>
            <a:r>
              <a:rPr lang="ru-RU" sz="7200" b="1" dirty="0">
                <a:solidFill>
                  <a:schemeClr val="tx1"/>
                </a:solidFill>
              </a:rPr>
              <a:t>, процесса профессионально – общественной аккредитации образовательных программ на соответствие их профессиональным стандартам.</a:t>
            </a:r>
          </a:p>
          <a:p>
            <a:pPr marL="0" indent="0">
              <a:buNone/>
            </a:pPr>
            <a:r>
              <a:rPr lang="ru-RU" sz="7200" b="1" dirty="0">
                <a:solidFill>
                  <a:schemeClr val="tx1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58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5890" y="270236"/>
            <a:ext cx="10515600" cy="790814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b="1" dirty="0"/>
              <a:t>Меры по продвижению профессиональных </a:t>
            </a:r>
            <a:r>
              <a:rPr lang="ru-RU" sz="2400" b="1" dirty="0" smtClean="0"/>
              <a:t>квалификаций </a:t>
            </a:r>
            <a:r>
              <a:rPr lang="ru-RU" sz="2400" b="1" i="1" dirty="0" smtClean="0"/>
              <a:t>(продолжение)</a:t>
            </a:r>
            <a:endParaRPr lang="ru-RU" sz="2400" b="1" i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20769" y="1207698"/>
            <a:ext cx="11740551" cy="573656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Для </a:t>
            </a:r>
            <a:r>
              <a:rPr lang="ru-RU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того чтобы Независимая система профессиональной квалификации  стала </a:t>
            </a:r>
            <a:r>
              <a:rPr lang="ru-RU" b="1" dirty="0">
                <a:solidFill>
                  <a:schemeClr val="tx1"/>
                </a:solidFill>
                <a:latin typeface="Segoe UI" panose="020B0502040204020203" pitchFamily="34" charset="0"/>
              </a:rPr>
              <a:t>действенным инструментом и в тех отраслях, где </a:t>
            </a:r>
            <a:r>
              <a:rPr lang="ru-RU" b="1" dirty="0" err="1">
                <a:solidFill>
                  <a:schemeClr val="tx1"/>
                </a:solidFill>
                <a:latin typeface="Segoe UI" panose="020B0502040204020203" pitchFamily="34" charset="0"/>
              </a:rPr>
              <a:t>профстандарты</a:t>
            </a:r>
            <a:r>
              <a:rPr lang="ru-RU" b="1" dirty="0">
                <a:solidFill>
                  <a:schemeClr val="tx1"/>
                </a:solidFill>
                <a:latin typeface="Segoe UI" panose="020B0502040204020203" pitchFamily="34" charset="0"/>
              </a:rPr>
              <a:t> носят рекомендательный </a:t>
            </a:r>
            <a:r>
              <a:rPr lang="ru-RU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характер необходимо: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при решении вопроса </a:t>
            </a:r>
            <a:r>
              <a:rPr lang="ru-RU" b="1" dirty="0">
                <a:solidFill>
                  <a:schemeClr val="tx1"/>
                </a:solidFill>
                <a:latin typeface="Segoe UI" panose="020B0502040204020203" pitchFamily="34" charset="0"/>
              </a:rPr>
              <a:t>о назначении на новые </a:t>
            </a:r>
            <a:r>
              <a:rPr lang="ru-RU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должности, ввести обязательность подтверждения уровня </a:t>
            </a:r>
            <a:r>
              <a:rPr lang="ru-RU" b="1" dirty="0">
                <a:solidFill>
                  <a:schemeClr val="tx1"/>
                </a:solidFill>
                <a:latin typeface="Segoe UI" panose="020B0502040204020203" pitchFamily="34" charset="0"/>
              </a:rPr>
              <a:t>подготовки претендента, </a:t>
            </a:r>
            <a:r>
              <a:rPr lang="ru-RU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что может </a:t>
            </a:r>
            <a:r>
              <a:rPr lang="ru-RU" b="1" dirty="0">
                <a:solidFill>
                  <a:schemeClr val="tx1"/>
                </a:solidFill>
                <a:latin typeface="Segoe UI" panose="020B0502040204020203" pitchFamily="34" charset="0"/>
              </a:rPr>
              <a:t> </a:t>
            </a:r>
            <a:r>
              <a:rPr lang="ru-RU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указать </a:t>
            </a:r>
            <a:r>
              <a:rPr lang="ru-RU" b="1" dirty="0">
                <a:solidFill>
                  <a:schemeClr val="tx1"/>
                </a:solidFill>
                <a:latin typeface="Segoe UI" panose="020B0502040204020203" pitchFamily="34" charset="0"/>
              </a:rPr>
              <a:t>на необходимость пройти дополнительное обучение.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кроме </a:t>
            </a:r>
            <a:r>
              <a:rPr lang="ru-RU" b="1" dirty="0">
                <a:solidFill>
                  <a:schemeClr val="tx1"/>
                </a:solidFill>
                <a:latin typeface="Segoe UI" panose="020B0502040204020203" pitchFamily="34" charset="0"/>
              </a:rPr>
              <a:t>того, квалификационные требования к претендентам </a:t>
            </a:r>
            <a:r>
              <a:rPr lang="ru-RU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должны быть включены  </a:t>
            </a:r>
            <a:r>
              <a:rPr lang="ru-RU" b="1" dirty="0">
                <a:solidFill>
                  <a:schemeClr val="tx1"/>
                </a:solidFill>
                <a:latin typeface="Segoe UI" panose="020B0502040204020203" pitchFamily="34" charset="0"/>
              </a:rPr>
              <a:t>в </a:t>
            </a:r>
            <a:r>
              <a:rPr lang="ru-RU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конкурсную документацию </a:t>
            </a:r>
            <a:r>
              <a:rPr lang="ru-RU" b="1" dirty="0">
                <a:solidFill>
                  <a:schemeClr val="tx1"/>
                </a:solidFill>
                <a:latin typeface="Segoe UI" panose="020B0502040204020203" pitchFamily="34" charset="0"/>
              </a:rPr>
              <a:t>к тендерам. Наличие у сотрудников свидетельства о квалификации уже в ближайшем будущем станет конкурентным преимуществом для заказчиков тех или иных видов работ и услуг</a:t>
            </a:r>
            <a:r>
              <a:rPr lang="ru-RU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.</a:t>
            </a:r>
          </a:p>
          <a:p>
            <a:r>
              <a:rPr lang="ru-RU" b="1" dirty="0">
                <a:solidFill>
                  <a:schemeClr val="tx1"/>
                </a:solidFill>
                <a:latin typeface="Segoe UI" panose="020B0502040204020203" pitchFamily="34" charset="0"/>
              </a:rPr>
              <a:t>В независимой оценке квалификации прежде всего заинтересованы работодатели, которые обязаны применять профессиональные стандарты в силу требований закона</a:t>
            </a:r>
            <a:r>
              <a:rPr lang="ru-RU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.</a:t>
            </a:r>
            <a:r>
              <a:rPr lang="ru-RU" b="1" dirty="0">
                <a:solidFill>
                  <a:schemeClr val="tx1"/>
                </a:solidFill>
              </a:rPr>
              <a:t> При проведении обязательного лицензирования предпринимательской деятельности по управлению многоквартирными домами включить в обязательный перечень документов, представляемых  претендентами, наличие свидетельства о соответствии профессиональной квалификации</a:t>
            </a:r>
          </a:p>
          <a:p>
            <a:r>
              <a:rPr lang="ru-RU" b="1" dirty="0">
                <a:solidFill>
                  <a:schemeClr val="tx1"/>
                </a:solidFill>
              </a:rPr>
              <a:t>При формировании рейтинга лучших по профессии учитывать наличие подтверждения о соответствии профессиональной деятельности профессиональному стандарту</a:t>
            </a:r>
          </a:p>
          <a:p>
            <a:endParaRPr lang="ru-RU" b="1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07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4603"/>
          </a:xfrm>
        </p:spPr>
        <p:txBody>
          <a:bodyPr>
            <a:noAutofit/>
          </a:bodyPr>
          <a:lstStyle/>
          <a:p>
            <a:pPr algn="r"/>
            <a:r>
              <a:rPr lang="ru-RU" sz="2200" b="1" dirty="0"/>
              <a:t>Меры по продвижению профессиональных </a:t>
            </a:r>
            <a:r>
              <a:rPr lang="ru-RU" sz="2200" b="1" dirty="0" smtClean="0"/>
              <a:t>квалификаций (продолжение)</a:t>
            </a:r>
            <a:endParaRPr lang="ru-RU" sz="2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15660" y="767751"/>
            <a:ext cx="11543581" cy="6159260"/>
          </a:xfrm>
        </p:spPr>
        <p:txBody>
          <a:bodyPr anchor="t">
            <a:normAutofit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При </a:t>
            </a:r>
            <a:r>
              <a:rPr lang="ru-RU" b="1" dirty="0">
                <a:solidFill>
                  <a:schemeClr val="tx1"/>
                </a:solidFill>
              </a:rPr>
              <a:t>проведении обязательного лицензирования предпринимательской деятельности по управлению многоквартирными домами включить в обязательный перечень документов, представляемых  претендентами, наличие свидетельства о соответствии профессиональной квалификации</a:t>
            </a:r>
          </a:p>
          <a:p>
            <a:r>
              <a:rPr lang="ru-RU" b="1" dirty="0">
                <a:solidFill>
                  <a:schemeClr val="tx1"/>
                </a:solidFill>
              </a:rPr>
              <a:t>При формировании рейтинга лучших по профессии учитывать наличие подтверждения о соответствии профессиональной деятельности профессиональному стандарту</a:t>
            </a:r>
          </a:p>
          <a:p>
            <a:r>
              <a:rPr lang="ru-RU" b="1" dirty="0">
                <a:solidFill>
                  <a:schemeClr val="tx1"/>
                </a:solidFill>
              </a:rPr>
              <a:t>Включить в рейтинг региона наличие развернутой системы независимой оценки профессиональной квалификации по отраслям</a:t>
            </a:r>
          </a:p>
          <a:p>
            <a:r>
              <a:rPr lang="ru-RU" b="1" dirty="0">
                <a:solidFill>
                  <a:schemeClr val="tx1"/>
                </a:solidFill>
              </a:rPr>
              <a:t>При подготовке экспертов в Центры оценки квалификации снизить порог стажа с 10 лет до 5 лет.</a:t>
            </a:r>
          </a:p>
          <a:p>
            <a:r>
              <a:rPr lang="ru-RU" b="1" dirty="0">
                <a:solidFill>
                  <a:schemeClr val="tx1"/>
                </a:solidFill>
              </a:rPr>
              <a:t>Увеличить срок действия Свидетельства на соответствие профессиональной квалификации экспертов до 5 лет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u="sng" dirty="0">
                <a:solidFill>
                  <a:schemeClr val="tx1"/>
                </a:solidFill>
              </a:rPr>
              <a:t>Роль государства велика в   необходимости серьезной поддержки отраслевыми министерствами, и вовлечении крупных предприятий, а также активное участие бизнеса во внедрении профессиональной квалификации по отраслям. 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10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460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Новые технологии в профессиональной квалификации</a:t>
            </a:r>
            <a:endParaRPr lang="ru-RU" sz="28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15660" y="767751"/>
            <a:ext cx="11543581" cy="6159260"/>
          </a:xfrm>
        </p:spPr>
        <p:txBody>
          <a:bodyPr anchor="t">
            <a:normAutofit/>
          </a:bodyPr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В рамках реализации национальных проектов возникает потребность во внедрении новых технологических решений, в том числе с использованием цифровой экономики и развития индустриализации производства и наукоемких проектов </a:t>
            </a:r>
            <a:r>
              <a:rPr lang="ru-RU" b="1" dirty="0"/>
              <a:t>- </a:t>
            </a:r>
            <a:r>
              <a:rPr lang="ru-RU" b="1" dirty="0">
                <a:solidFill>
                  <a:srgbClr val="FF0000"/>
                </a:solidFill>
              </a:rPr>
              <a:t>Система кадрового обеспечения носителей новых технологий.</a:t>
            </a:r>
          </a:p>
          <a:p>
            <a:r>
              <a:rPr lang="ru-RU" b="1" dirty="0">
                <a:solidFill>
                  <a:schemeClr val="tx1"/>
                </a:solidFill>
              </a:rPr>
              <a:t>Возникает идея полного цикла кадрового проектирования – от генерации технологического решения до его практической реализации под конкретный заказ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Необходимо обеспечить  кадровые решения для наукоемких проектов «под» ключ», собрать команду специалистов на основе структурированного описания требований к их квалификации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Создание инжиниринговых команд по новым технологиям на платформах новых компетенций проект должен стать саморазвивающийся, где могут применять учебные модули и применять их далее. </a:t>
            </a:r>
          </a:p>
          <a:p>
            <a:r>
              <a:rPr lang="ru-RU" b="1" dirty="0">
                <a:solidFill>
                  <a:schemeClr val="tx1"/>
                </a:solidFill>
              </a:rPr>
              <a:t>Таким образом, РМЦ или Центру компетенций необходимо изучать и далее  распространять для внедрения новые технологические решения в отраслях для эффективной реализации национальных проектов.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1471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989</TotalTime>
  <Words>606</Words>
  <Application>Microsoft Office PowerPoint</Application>
  <PresentationFormat>Широкоэкранный</PresentationFormat>
  <Paragraphs>60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Century Gothic</vt:lpstr>
      <vt:lpstr>ff11</vt:lpstr>
      <vt:lpstr>ff5</vt:lpstr>
      <vt:lpstr>ffa</vt:lpstr>
      <vt:lpstr>Segoe UI</vt:lpstr>
      <vt:lpstr>Times New Roman</vt:lpstr>
      <vt:lpstr>Wingdings 3</vt:lpstr>
      <vt:lpstr>Легкий дым</vt:lpstr>
      <vt:lpstr>О стратегии внедрения профессиональных квалификаций в государственное регулирование</vt:lpstr>
      <vt:lpstr>Проблемы во внедрении профессиональной квалификации в Республике Бурятия </vt:lpstr>
      <vt:lpstr>Меры по продвижению профессиональных квалификаций</vt:lpstr>
      <vt:lpstr>Презентация PowerPoint</vt:lpstr>
      <vt:lpstr>Меры по продвижению профессиональных квалификаций (продолжение)</vt:lpstr>
      <vt:lpstr>Меры по продвижению профессиональных квалификаций (продолжение)</vt:lpstr>
      <vt:lpstr>Новые технологии в профессиональной квалификации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Raisa San</dc:creator>
  <cp:lastModifiedBy>Raisa San</cp:lastModifiedBy>
  <cp:revision>29</cp:revision>
  <dcterms:created xsi:type="dcterms:W3CDTF">2020-03-13T03:37:55Z</dcterms:created>
  <dcterms:modified xsi:type="dcterms:W3CDTF">2020-03-16T10:13:34Z</dcterms:modified>
</cp:coreProperties>
</file>