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2" r:id="rId4"/>
    <p:sldId id="283" r:id="rId5"/>
    <p:sldId id="295" r:id="rId6"/>
    <p:sldId id="296" r:id="rId7"/>
    <p:sldId id="297" r:id="rId8"/>
    <p:sldId id="287" r:id="rId9"/>
    <p:sldId id="260" r:id="rId10"/>
    <p:sldId id="290" r:id="rId11"/>
    <p:sldId id="291" r:id="rId12"/>
    <p:sldId id="288" r:id="rId13"/>
    <p:sldId id="292" r:id="rId14"/>
    <p:sldId id="262" r:id="rId15"/>
    <p:sldId id="293" r:id="rId16"/>
    <p:sldId id="263" r:id="rId17"/>
    <p:sldId id="294" r:id="rId18"/>
    <p:sldId id="276" r:id="rId19"/>
    <p:sldId id="277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5F2E3-AE88-4B93-AB12-A96A7CE3EDE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D07F-9590-454C-A312-5CB782672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1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396393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Среднее профессиональное образование (ИТАС) и система ЖКХ Иркутской области</a:t>
            </a:r>
            <a:br>
              <a:rPr lang="ru-RU" dirty="0" smtClean="0"/>
            </a:br>
            <a:r>
              <a:rPr lang="ru-RU" dirty="0" smtClean="0"/>
              <a:t>Направления сотрудничества, перспективы, </a:t>
            </a:r>
            <a:br>
              <a:rPr lang="ru-RU" dirty="0" smtClean="0"/>
            </a:br>
            <a:r>
              <a:rPr lang="ru-RU" dirty="0" smtClean="0"/>
              <a:t>проблемы</a:t>
            </a:r>
            <a:endParaRPr lang="ru-RU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icy;&amp;zcy;&amp;ocy;&amp;bcy;&amp;rcy;&amp;acy;&amp;zhcy;&amp;iecy;&amp;ncy;&amp;icy;&amp;iecy; &amp;chcy;&amp;iecy;&amp;lcy;&amp;ocy;&amp;vcy;&amp;iecy;&amp;ch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653136"/>
            <a:ext cx="228600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перечня профессий, востребованных </a:t>
            </a:r>
            <a:r>
              <a:rPr lang="ru-RU" dirty="0"/>
              <a:t>в </a:t>
            </a:r>
            <a:r>
              <a:rPr lang="ru-RU" dirty="0" smtClean="0"/>
              <a:t>ЖКХ (Союз </a:t>
            </a:r>
            <a:r>
              <a:rPr lang="ru-RU" dirty="0"/>
              <a:t>предприятий коммунального хозяйства Иркутской </a:t>
            </a:r>
            <a:r>
              <a:rPr lang="ru-RU" dirty="0" smtClean="0"/>
              <a:t>области).</a:t>
            </a:r>
          </a:p>
          <a:p>
            <a:r>
              <a:rPr lang="ru-RU" dirty="0" smtClean="0"/>
              <a:t>Создание банка данных специалистов жилищно-коммунальной сферы, высшего и среднего профессионального образования, привлекаемых для разработки </a:t>
            </a:r>
            <a:r>
              <a:rPr lang="ru-RU" dirty="0"/>
              <a:t>учебных </a:t>
            </a:r>
            <a:r>
              <a:rPr lang="ru-RU" dirty="0" smtClean="0"/>
              <a:t>программ (Союз </a:t>
            </a:r>
            <a:r>
              <a:rPr lang="ru-RU" dirty="0"/>
              <a:t>предприятий коммунального хозяйства Иркутской </a:t>
            </a:r>
            <a:r>
              <a:rPr lang="ru-RU" dirty="0" smtClean="0"/>
              <a:t>области, </a:t>
            </a:r>
            <a:r>
              <a:rPr lang="ru-RU" dirty="0" err="1" smtClean="0"/>
              <a:t>ИрНИТУ</a:t>
            </a:r>
            <a:r>
              <a:rPr lang="ru-RU" dirty="0" smtClean="0"/>
              <a:t>, ИТАС).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Пути решения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1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дорожной карты со сроками, распределением ответственности</a:t>
            </a:r>
          </a:p>
          <a:p>
            <a:endParaRPr lang="ru-RU" dirty="0" smtClean="0"/>
          </a:p>
          <a:p>
            <a:r>
              <a:rPr lang="ru-RU" dirty="0" smtClean="0"/>
              <a:t>Финансирование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Пути решения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212976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 и обучение педагогического персонала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должны иметь стаж работы в жилищно-коммунальной сфере 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сотрудничества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3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Пути решения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9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работ по модернизации материально-технической базы техникума согласно требованиям ФГОС (профессиональных стандартов) с привлечением работодателей.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сотрудничества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icy;&amp;zcy;&amp;ocy;&amp;bcy;&amp;rcy;&amp;acy;&amp;zhcy;&amp;iecy;&amp;ncy;&amp;icy;&amp;iecy; &amp;chcy;&amp;iecy;&amp;lcy;&amp;ocy;&amp;vcy;&amp;iecy;&amp;ch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437112"/>
            <a:ext cx="283845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перечень оснащения учебных кабинетов, лабораторий, мастерских согласно разработанным учебным программам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Финансирование 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Пути решения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16224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учебной и производственной практики согласно учебному плану с закреплением за практикантом квалифицированного специалиста 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icy;&amp;zcy;&amp;ocy;&amp;bcy;&amp;rcy;&amp;acy;&amp;zhcy;&amp;iecy;&amp;ncy;&amp;icy;&amp;iecy; &amp;chcy;&amp;iecy;&amp;lcy;&amp;ocy;&amp;vcy;&amp;iecy;&amp;ch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143380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учебной практики проведение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10-20% занятий на предприятии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Ежегодное квотирование рабочих мест проведения производственной практики для студентов  согласно графику учебного процесса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Пути решения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icy;&amp;zcy;&amp;ocy;&amp;bcy;&amp;rcy;&amp;acy;&amp;zhcy;&amp;iecy;&amp;ncy;&amp;icy;&amp;iecy; &amp;chcy;&amp;iecy;&amp;lcy;&amp;ocy;&amp;vcy;&amp;iecy;&amp;ch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81128"/>
            <a:ext cx="2124075" cy="1714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усилить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работу в школах, упор сделать на проведение профессиональных мастер-классов, конкурсов профессионального мастерства, показывать ролики успешных выпускников по профессии.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работы приемной комиссии ориентировать абитуриентов и родителей на определенные трудности, которые неминуемо возникают в процессе профессионального обучения.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профессиональное тестирование.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8229600" cy="15590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Проблемы и пути решения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Низкая мотивация студентов на получение профессиональных компетенций  профессии ЖКХ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распоряжению министерства образования Иркутской области № 911-мр от 21.12.2016 г.  «Об определении перечня организаций, внедряющих ФГОС СПО ТОП-50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пилотная площадка по профессии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«Мастер по ремонту и обслуживанию инженерных сетей жилищно-коммунального хозяйства»</a:t>
            </a: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центр по профессиональной подготовке, переподготовке и повышению квалификации рабочих и специалистов среднего звена ЖКХ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Иркутский техникум архитектуры и строительства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Иркутский техникум архитектуры и строительства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7 специальностей </a:t>
            </a:r>
            <a:r>
              <a:rPr lang="ru-RU" dirty="0"/>
              <a:t>среднего профессионального </a:t>
            </a:r>
            <a:r>
              <a:rPr lang="ru-RU" dirty="0" smtClean="0"/>
              <a:t>образования</a:t>
            </a:r>
            <a:r>
              <a:rPr lang="ru-RU" dirty="0"/>
              <a:t> </a:t>
            </a:r>
            <a:r>
              <a:rPr lang="ru-RU" dirty="0" smtClean="0"/>
              <a:t>- </a:t>
            </a:r>
          </a:p>
          <a:p>
            <a:pPr marL="0" indent="0" algn="just">
              <a:buNone/>
            </a:pPr>
            <a:r>
              <a:rPr lang="ru-RU" b="1" dirty="0" smtClean="0"/>
              <a:t>монтаж </a:t>
            </a:r>
            <a:r>
              <a:rPr lang="ru-RU" b="1" dirty="0"/>
              <a:t>и эксплуатация внутренних сантехнических устройств, кондиционирования воздуха и вентиляции.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2013-2017  - 25 человек выпуск (Иркутск, </a:t>
            </a:r>
            <a:r>
              <a:rPr lang="ru-RU" b="1" dirty="0" err="1" smtClean="0"/>
              <a:t>Шелехов</a:t>
            </a:r>
            <a:r>
              <a:rPr lang="ru-RU" b="1" dirty="0" smtClean="0"/>
              <a:t>)</a:t>
            </a:r>
          </a:p>
          <a:p>
            <a:pPr marL="0" indent="0" algn="just">
              <a:buNone/>
            </a:pPr>
            <a:r>
              <a:rPr lang="ru-RU" b="1" dirty="0" smtClean="0"/>
              <a:t>Набор 2016 – 25 человек (</a:t>
            </a:r>
            <a:r>
              <a:rPr lang="ru-RU" b="1" dirty="0" err="1" smtClean="0"/>
              <a:t>Шелехов</a:t>
            </a:r>
            <a:r>
              <a:rPr lang="ru-RU" b="1" dirty="0" smtClean="0"/>
              <a:t>)</a:t>
            </a:r>
          </a:p>
          <a:p>
            <a:pPr marL="0" indent="0" algn="just">
              <a:buNone/>
            </a:pPr>
            <a:r>
              <a:rPr lang="ru-RU" b="1" dirty="0" smtClean="0"/>
              <a:t>Набор 2017 – 25 человек (Иркутск)</a:t>
            </a:r>
          </a:p>
        </p:txBody>
      </p:sp>
      <p:pic>
        <p:nvPicPr>
          <p:cNvPr id="1026" name="Picture 2" descr="https://encrypted-tbn0.gstatic.com/images?q=tbn:ANd9GcSuzBEvnbiEgPpMkuJ5n5uUsH3wgtDIfjHC4N68XHdnGIuDKhN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316" y="5214950"/>
            <a:ext cx="205897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&amp;Kcy;&amp;acy;&amp;rcy;&amp;tcy;&amp;icy;&amp;ncy;&amp;kcy;&amp;icy; &amp;pcy;&amp;ocy; &amp;zcy;&amp;acy;&amp;pcy;&amp;rcy;&amp;ocy;&amp;scy;&amp;ucy; &amp;icy;&amp;zcy;&amp;ocy;&amp;bcy;&amp;rcy;&amp;acy;&amp;zhcy;&amp;iecy;&amp;ncy;&amp;icy;&amp;iecy; &amp;chcy;&amp;iecy;&amp;lcy;&amp;ocy;&amp;vcy;&amp;iecy;&amp;ch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10 профессий среднего профессионального </a:t>
            </a:r>
            <a:r>
              <a:rPr lang="ru-RU" dirty="0" smtClean="0"/>
              <a:t>образования 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сварщик </a:t>
            </a:r>
            <a:r>
              <a:rPr lang="ru-RU" dirty="0"/>
              <a:t>(ручной и частично механизированной сварки (наплавки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NEW</a:t>
            </a:r>
          </a:p>
          <a:p>
            <a:pPr marL="0" indent="0" algn="just">
              <a:buNone/>
            </a:pPr>
            <a:r>
              <a:rPr lang="en-US" dirty="0" smtClean="0"/>
              <a:t>2017 – </a:t>
            </a:r>
            <a:r>
              <a:rPr lang="ru-RU" dirty="0" smtClean="0"/>
              <a:t>Мастер по ремонту и обслуживанию инженерных систем жилищно-коммунального хозяйства (филиал </a:t>
            </a:r>
            <a:r>
              <a:rPr lang="ru-RU" dirty="0" err="1" smtClean="0"/>
              <a:t>Шелехов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r>
              <a:rPr lang="ru-RU" dirty="0" smtClean="0"/>
              <a:t>2018  </a:t>
            </a:r>
            <a:r>
              <a:rPr lang="ru-RU" dirty="0"/>
              <a:t>- Мастер по ремонту и обслуживанию инженерных систем жилищно-коммунального хозяйства </a:t>
            </a:r>
            <a:r>
              <a:rPr lang="ru-RU" dirty="0" smtClean="0"/>
              <a:t>(головное Иркутск)</a:t>
            </a:r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Иркутский техникум архитектуры и строительства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48 </a:t>
            </a:r>
            <a:r>
              <a:rPr lang="ru-RU" b="1" dirty="0" smtClean="0"/>
              <a:t>профессий </a:t>
            </a:r>
            <a:r>
              <a:rPr lang="ru-RU" b="1" dirty="0"/>
              <a:t>профессиональной </a:t>
            </a:r>
            <a:r>
              <a:rPr lang="ru-RU" b="1" dirty="0" smtClean="0"/>
              <a:t>подготовки</a:t>
            </a:r>
          </a:p>
          <a:p>
            <a:r>
              <a:rPr lang="ru-RU" dirty="0"/>
              <a:t>- монтажник санитарно-технических систем и оборудования,</a:t>
            </a:r>
          </a:p>
          <a:p>
            <a:r>
              <a:rPr lang="ru-RU" dirty="0"/>
              <a:t>- монтажник систем вентиляции, кондиционирования воздуха, пневмотранспорта и аспирации,</a:t>
            </a:r>
          </a:p>
          <a:p>
            <a:r>
              <a:rPr lang="ru-RU" dirty="0"/>
              <a:t>- сварщик пластмасс,</a:t>
            </a:r>
          </a:p>
          <a:p>
            <a:r>
              <a:rPr lang="ru-RU" dirty="0"/>
              <a:t>- слесарь-сантехник</a:t>
            </a:r>
            <a:r>
              <a:rPr lang="ru-RU" dirty="0" smtClean="0"/>
              <a:t>,</a:t>
            </a:r>
          </a:p>
          <a:p>
            <a:r>
              <a:rPr lang="ru-RU" dirty="0"/>
              <a:t>- </a:t>
            </a:r>
            <a:r>
              <a:rPr lang="ru-RU" dirty="0" err="1"/>
              <a:t>электрогазосварщик</a:t>
            </a:r>
            <a:r>
              <a:rPr lang="ru-RU" dirty="0"/>
              <a:t>,</a:t>
            </a:r>
          </a:p>
          <a:p>
            <a:r>
              <a:rPr lang="ru-RU" dirty="0" smtClean="0"/>
              <a:t>- </a:t>
            </a:r>
            <a:r>
              <a:rPr lang="ru-RU" dirty="0"/>
              <a:t>электросварщик на автоматических и полуавтоматических машинах,</a:t>
            </a:r>
          </a:p>
          <a:p>
            <a:r>
              <a:rPr lang="ru-RU" dirty="0"/>
              <a:t>- электросварщик ручной сварки,</a:t>
            </a:r>
          </a:p>
          <a:p>
            <a:r>
              <a:rPr lang="ru-RU" dirty="0"/>
              <a:t>- электромонтер по ремонту и обслуживанию </a:t>
            </a:r>
            <a:r>
              <a:rPr lang="ru-RU" dirty="0" smtClean="0"/>
              <a:t>электрооборудования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Иркутский техникум архитектуры и строительства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7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Учебно-производственная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мастерская сантехнических работ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\\192.168.1.252\share\Фото архив\Сантех\DSCF9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3123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1.252\share\Фото архив\Сантех\DSCF9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Учебно-производственная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мастерская сантехнических работ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\\192.168.1.252\share\Фото архив\Сантех\DSCF9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8884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92.168.1.252\share\Фото архив\Сантех\DSCF9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17491"/>
            <a:ext cx="37444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Учебно-производственная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мастерская сантехнических работ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\\192.168.1.252\share\Фото архив\Сантех\DSCF9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45638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92.168.1.252\share\Фото архив\Сантех\DSCF9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3204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Учебно-методическое обеспечение (программы обучения, контрольно-оценочные средства и т.д.)</a:t>
            </a:r>
          </a:p>
          <a:p>
            <a:r>
              <a:rPr lang="ru-RU" b="1" dirty="0" smtClean="0"/>
              <a:t>Кадровое обеспечение (преподаватели, мастера производственного обучения)</a:t>
            </a:r>
          </a:p>
          <a:p>
            <a:r>
              <a:rPr lang="ru-RU" b="1" dirty="0" smtClean="0"/>
              <a:t>Материально-техническое обеспечение (кабинеты </a:t>
            </a:r>
            <a:r>
              <a:rPr lang="ru-RU" b="1" dirty="0" err="1" smtClean="0"/>
              <a:t>спецдисциплин</a:t>
            </a:r>
            <a:r>
              <a:rPr lang="ru-RU" b="1" dirty="0" smtClean="0"/>
              <a:t>, учебные мастерские)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Требования </a:t>
            </a:r>
            <a:r>
              <a:rPr lang="ru-RU" sz="3600" b="1" dirty="0"/>
              <a:t>к образовательному процессу</a:t>
            </a:r>
            <a:br>
              <a:rPr lang="ru-RU" sz="3600" b="1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987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разработки учебных программ (профессиональной подготовки, переподготовки и повышения квалификации) в соответствии с профессиональными стандартами с привлечением специалистов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жилищно-коммунальной сферы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Направления сотрудничества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91025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445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Среднее профессиональное образование (ИТАС) и система ЖКХ Иркутской области Направления сотрудничества, перспективы,  проблемы</vt:lpstr>
      <vt:lpstr>Иркутский техникум архитектуры и строительства</vt:lpstr>
      <vt:lpstr>Иркутский техникум архитектуры и строительства</vt:lpstr>
      <vt:lpstr>Иркутский техникум архитектуры и строительства</vt:lpstr>
      <vt:lpstr>Учебно-производственная мастерская сантехнических работ</vt:lpstr>
      <vt:lpstr>Учебно-производственная мастерская сантехнических работ</vt:lpstr>
      <vt:lpstr>Учебно-производственная мастерская сантехнических работ</vt:lpstr>
      <vt:lpstr> Требования к образовательному процессу </vt:lpstr>
      <vt:lpstr> Направления сотрудничества  </vt:lpstr>
      <vt:lpstr>Результат</vt:lpstr>
      <vt:lpstr>Результат</vt:lpstr>
      <vt:lpstr> Основные направления сотрудничества  </vt:lpstr>
      <vt:lpstr> Пути решения  </vt:lpstr>
      <vt:lpstr> Основные направления сотрудничества  </vt:lpstr>
      <vt:lpstr> Пути решения  </vt:lpstr>
      <vt:lpstr> Основные направления сотрудничества  </vt:lpstr>
      <vt:lpstr> Пути решения  </vt:lpstr>
      <vt:lpstr>Проблемы и пути решения  Низкая мотивация студентов на получение профессиональных компетенций  профессии ЖКХ </vt:lpstr>
      <vt:lpstr>Иркутский техникум архитектуры и строительства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работодателями: проблемы, перспективы, задачи.</dc:title>
  <dc:creator>mafursenko</dc:creator>
  <cp:lastModifiedBy>mafursenko</cp:lastModifiedBy>
  <cp:revision>95</cp:revision>
  <cp:lastPrinted>2018-03-29T01:27:35Z</cp:lastPrinted>
  <dcterms:created xsi:type="dcterms:W3CDTF">2015-11-03T05:01:09Z</dcterms:created>
  <dcterms:modified xsi:type="dcterms:W3CDTF">2018-03-29T01:27:50Z</dcterms:modified>
</cp:coreProperties>
</file>